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14"/>
  </p:notesMasterIdLst>
  <p:sldIdLst>
    <p:sldId id="2085849479" r:id="rId4"/>
    <p:sldId id="2085849485" r:id="rId5"/>
    <p:sldId id="401" r:id="rId6"/>
    <p:sldId id="2085849483" r:id="rId7"/>
    <p:sldId id="2085849318" r:id="rId8"/>
    <p:sldId id="256" r:id="rId9"/>
    <p:sldId id="2085849472" r:id="rId10"/>
    <p:sldId id="2085849484" r:id="rId11"/>
    <p:sldId id="2085849486" r:id="rId12"/>
    <p:sldId id="208584948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0" userDrawn="1">
          <p15:clr>
            <a:srgbClr val="A4A3A4"/>
          </p15:clr>
        </p15:guide>
        <p15:guide id="2" pos="398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6A79"/>
    <a:srgbClr val="FF8300"/>
    <a:srgbClr val="FF0000"/>
    <a:srgbClr val="FD8700"/>
    <a:srgbClr val="1D7CF5"/>
    <a:srgbClr val="14ADF0"/>
    <a:srgbClr val="8ED8F8"/>
    <a:srgbClr val="72C45A"/>
    <a:srgbClr val="14AEEF"/>
    <a:srgbClr val="838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06"/>
    <p:restoredTop sz="78951" autoAdjust="0"/>
  </p:normalViewPr>
  <p:slideViewPr>
    <p:cSldViewPr snapToGrid="0" snapToObjects="1">
      <p:cViewPr varScale="1">
        <p:scale>
          <a:sx n="72" d="100"/>
          <a:sy n="72" d="100"/>
        </p:scale>
        <p:origin x="1522" y="62"/>
      </p:cViewPr>
      <p:guideLst>
        <p:guide orient="horz" pos="480"/>
        <p:guide pos="398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23" d="100"/>
        <a:sy n="12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538123563086701E-2"/>
          <c:y val="2.9698407042923019E-2"/>
          <c:w val="0.90841657193964531"/>
          <c:h val="0.887713022825893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Compare 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F25-446D-B6A9-7D126560297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F25-446D-B6A9-7D126560297C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F25-446D-B6A9-7D126560297C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F25-446D-B6A9-7D126560297C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F25-446D-B6A9-7D126560297C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F25-446D-B6A9-7D126560297C}"/>
              </c:ext>
            </c:extLst>
          </c:dPt>
          <c:dLbls>
            <c:dLbl>
              <c:idx val="3"/>
              <c:layout>
                <c:manualLayout>
                  <c:x val="-5.6163018155989534E-17"/>
                  <c:y val="-8.4518754382001005E-3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>
                        <a:solidFill>
                          <a:srgbClr val="72C45A"/>
                        </a:solidFill>
                      </a:rPr>
                      <a:t>6.6%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EF25-446D-B6A9-7D126560297C}"/>
                </c:ext>
              </c:extLst>
            </c:dLbl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Same week in 2021</c:v>
                </c:pt>
                <c:pt idx="1">
                  <c:v>Same week in 2020</c:v>
                </c:pt>
                <c:pt idx="2">
                  <c:v>Same week in 2019</c:v>
                </c:pt>
              </c:strCache>
            </c:strRef>
          </c:cat>
          <c:val>
            <c:numRef>
              <c:f>Sheet1!$B$2:$B$4</c:f>
              <c:numCache>
                <c:formatCode>0.0%</c:formatCode>
                <c:ptCount val="3"/>
                <c:pt idx="0">
                  <c:v>0.39500000000000002</c:v>
                </c:pt>
                <c:pt idx="1">
                  <c:v>6.3E-2</c:v>
                </c:pt>
                <c:pt idx="2">
                  <c:v>-0.372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F25-446D-B6A9-7D12656029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27"/>
        <c:axId val="1216029360"/>
        <c:axId val="1148280032"/>
      </c:barChart>
      <c:catAx>
        <c:axId val="1216029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8280032"/>
        <c:crosses val="autoZero"/>
        <c:auto val="1"/>
        <c:lblAlgn val="ctr"/>
        <c:lblOffset val="100"/>
        <c:noMultiLvlLbl val="0"/>
      </c:catAx>
      <c:valAx>
        <c:axId val="1148280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160293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367061700741688E-2"/>
          <c:y val="9.4262691248959751E-2"/>
          <c:w val="0.9007171182702306"/>
          <c:h val="0.82518084629665189"/>
        </c:manualLayout>
      </c:layout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 Rent </c:v>
                </c:pt>
              </c:strCache>
            </c:strRef>
          </c:tx>
          <c:spPr>
            <a:solidFill>
              <a:srgbClr val="FF0000"/>
            </a:solidFill>
            <a:ln w="25365">
              <a:noFill/>
            </a:ln>
          </c:spPr>
          <c:cat>
            <c:strRef>
              <c:f>Sheet1!$A$2:$A$36</c:f>
              <c:strCache>
                <c:ptCount val="35"/>
                <c:pt idx="0">
                  <c:v>1988</c:v>
                </c:pt>
                <c:pt idx="1">
                  <c:v>1989</c:v>
                </c:pt>
                <c:pt idx="2">
                  <c:v>1990</c:v>
                </c:pt>
                <c:pt idx="3">
                  <c:v>1991</c:v>
                </c:pt>
                <c:pt idx="4">
                  <c:v>1992</c:v>
                </c:pt>
                <c:pt idx="5">
                  <c:v>1993</c:v>
                </c:pt>
                <c:pt idx="6">
                  <c:v>1994</c:v>
                </c:pt>
                <c:pt idx="7">
                  <c:v>1995</c:v>
                </c:pt>
                <c:pt idx="8">
                  <c:v>1996</c:v>
                </c:pt>
                <c:pt idx="9">
                  <c:v>1997</c:v>
                </c:pt>
                <c:pt idx="10">
                  <c:v>1998</c:v>
                </c:pt>
                <c:pt idx="11">
                  <c:v>1999</c:v>
                </c:pt>
                <c:pt idx="12">
                  <c:v>2000</c:v>
                </c:pt>
                <c:pt idx="13">
                  <c:v>2001</c:v>
                </c:pt>
                <c:pt idx="14">
                  <c:v>2002</c:v>
                </c:pt>
                <c:pt idx="15">
                  <c:v>2003</c:v>
                </c:pt>
                <c:pt idx="16">
                  <c:v>2004</c:v>
                </c:pt>
                <c:pt idx="17">
                  <c:v>2005</c:v>
                </c:pt>
                <c:pt idx="18">
                  <c:v>2006</c:v>
                </c:pt>
                <c:pt idx="19">
                  <c:v>2007</c:v>
                </c:pt>
                <c:pt idx="20">
                  <c:v>2008</c:v>
                </c:pt>
                <c:pt idx="21">
                  <c:v>2009</c:v>
                </c:pt>
                <c:pt idx="22">
                  <c:v>2010</c:v>
                </c:pt>
                <c:pt idx="23">
                  <c:v>2011</c:v>
                </c:pt>
                <c:pt idx="24">
                  <c:v>2012</c:v>
                </c:pt>
                <c:pt idx="25">
                  <c:v>2013</c:v>
                </c:pt>
                <c:pt idx="26">
                  <c:v>2014</c:v>
                </c:pt>
                <c:pt idx="27">
                  <c:v>2015</c:v>
                </c:pt>
                <c:pt idx="28">
                  <c:v>2016</c:v>
                </c:pt>
                <c:pt idx="29">
                  <c:v>2017</c:v>
                </c:pt>
                <c:pt idx="30">
                  <c:v>2018</c:v>
                </c:pt>
                <c:pt idx="31">
                  <c:v>2019</c:v>
                </c:pt>
                <c:pt idx="32">
                  <c:v>2020</c:v>
                </c:pt>
                <c:pt idx="33">
                  <c:v>2021</c:v>
                </c:pt>
                <c:pt idx="34">
                  <c:v>2022 Q3</c:v>
                </c:pt>
              </c:strCache>
            </c:strRef>
          </c:cat>
          <c:val>
            <c:numRef>
              <c:f>Sheet1!$B$2:$B$36</c:f>
              <c:numCache>
                <c:formatCode>_("$"* #,##0_);_("$"* \(#,##0\);_("$"* "-"??_);_(@_)</c:formatCode>
                <c:ptCount val="35"/>
                <c:pt idx="0">
                  <c:v>343</c:v>
                </c:pt>
                <c:pt idx="1">
                  <c:v>346</c:v>
                </c:pt>
                <c:pt idx="2">
                  <c:v>371</c:v>
                </c:pt>
                <c:pt idx="3">
                  <c:v>398</c:v>
                </c:pt>
                <c:pt idx="4">
                  <c:v>411</c:v>
                </c:pt>
                <c:pt idx="5">
                  <c:v>430</c:v>
                </c:pt>
                <c:pt idx="6">
                  <c:v>429</c:v>
                </c:pt>
                <c:pt idx="7">
                  <c:v>438</c:v>
                </c:pt>
                <c:pt idx="8">
                  <c:v>444</c:v>
                </c:pt>
                <c:pt idx="9">
                  <c:v>442</c:v>
                </c:pt>
                <c:pt idx="10">
                  <c:v>461</c:v>
                </c:pt>
                <c:pt idx="11">
                  <c:v>461</c:v>
                </c:pt>
                <c:pt idx="12">
                  <c:v>483</c:v>
                </c:pt>
                <c:pt idx="13">
                  <c:v>518</c:v>
                </c:pt>
                <c:pt idx="14">
                  <c:v>568</c:v>
                </c:pt>
                <c:pt idx="15">
                  <c:v>589</c:v>
                </c:pt>
                <c:pt idx="16">
                  <c:v>615</c:v>
                </c:pt>
                <c:pt idx="17">
                  <c:v>605</c:v>
                </c:pt>
                <c:pt idx="18">
                  <c:v>633</c:v>
                </c:pt>
                <c:pt idx="19">
                  <c:v>665</c:v>
                </c:pt>
                <c:pt idx="20">
                  <c:v>696</c:v>
                </c:pt>
                <c:pt idx="21">
                  <c:v>708</c:v>
                </c:pt>
                <c:pt idx="22">
                  <c:v>698</c:v>
                </c:pt>
                <c:pt idx="23">
                  <c:v>694</c:v>
                </c:pt>
                <c:pt idx="24">
                  <c:v>717</c:v>
                </c:pt>
                <c:pt idx="25">
                  <c:v>734</c:v>
                </c:pt>
                <c:pt idx="26">
                  <c:v>762</c:v>
                </c:pt>
                <c:pt idx="27">
                  <c:v>813</c:v>
                </c:pt>
                <c:pt idx="28">
                  <c:v>856</c:v>
                </c:pt>
                <c:pt idx="29">
                  <c:v>896</c:v>
                </c:pt>
                <c:pt idx="30">
                  <c:v>964</c:v>
                </c:pt>
                <c:pt idx="31">
                  <c:v>1005</c:v>
                </c:pt>
                <c:pt idx="32">
                  <c:v>1108</c:v>
                </c:pt>
                <c:pt idx="33">
                  <c:v>1216</c:v>
                </c:pt>
                <c:pt idx="34">
                  <c:v>1334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10-2948-9276-13CD6B55CD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144858480"/>
        <c:axId val="-144856160"/>
      </c:areaChart>
      <c:catAx>
        <c:axId val="-14485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2700">
            <a:solidFill>
              <a:schemeClr val="tx1"/>
            </a:solidFill>
            <a:prstDash val="solid"/>
          </a:ln>
        </c:spPr>
        <c:txPr>
          <a:bodyPr/>
          <a:lstStyle/>
          <a:p>
            <a:pPr>
              <a:defRPr sz="800">
                <a:latin typeface="+mn-lt"/>
                <a:cs typeface="Calibri" panose="020F0502020204030204" pitchFamily="34" charset="0"/>
              </a:defRPr>
            </a:pPr>
            <a:endParaRPr lang="en-US"/>
          </a:p>
        </c:txPr>
        <c:crossAx val="-144856160"/>
        <c:crosses val="autoZero"/>
        <c:auto val="1"/>
        <c:lblAlgn val="ctr"/>
        <c:lblOffset val="100"/>
        <c:noMultiLvlLbl val="0"/>
      </c:catAx>
      <c:valAx>
        <c:axId val="-144856160"/>
        <c:scaling>
          <c:orientation val="minMax"/>
          <c:max val="1400"/>
          <c:min val="300"/>
        </c:scaling>
        <c:delete val="0"/>
        <c:axPos val="l"/>
        <c:numFmt formatCode="_(&quot;$&quot;* #,##0_);_(&quot;$&quot;* \(#,##0\);_(&quot;$&quot;* &quot;-&quot;??_);_(@_)" sourceLinked="1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en-US"/>
          </a:p>
        </c:txPr>
        <c:crossAx val="-144858480"/>
        <c:crosses val="autoZero"/>
        <c:crossBetween val="midCat"/>
        <c:majorUnit val="50"/>
      </c:valAx>
      <c:spPr>
        <a:noFill/>
        <a:ln w="25365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794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B5EC84-F3D1-C54B-A30F-FF33BB441B79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61AAD4-5556-D24A-BEF8-D18070D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9729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www.gettyimages.com</a:t>
            </a:r>
            <a:r>
              <a:rPr lang="en-US" dirty="0"/>
              <a:t>/detail/photo/the-</a:t>
            </a:r>
            <a:r>
              <a:rPr lang="en-US" dirty="0" err="1"/>
              <a:t>housebubble</a:t>
            </a:r>
            <a:r>
              <a:rPr lang="en-US" dirty="0"/>
              <a:t>-royalty-free-image/146963424?phrase=housing%2Bbubble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803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https://www.attomdata.com/news/market-trends/home-sales-prices/attom-q2-2022-u-s-home-equity-and-underwater-report/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311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https://www.calculatedriskblog.com/2022/10/housing-october-31st-weekly-update.html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8330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61AAD4-5556-D24A-BEF8-D18070DA12B8}" type="slidenum"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8330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666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www.gettyimages.com</a:t>
            </a:r>
            <a:r>
              <a:rPr lang="en-US" dirty="0"/>
              <a:t>/detail/photo/indoor-life-portrait-of-a-young-</a:t>
            </a:r>
            <a:r>
              <a:rPr lang="en-US" dirty="0" err="1"/>
              <a:t>asian</a:t>
            </a:r>
            <a:r>
              <a:rPr lang="en-US" dirty="0"/>
              <a:t>-woman-royalty-free-image/1146227465?phrase=</a:t>
            </a:r>
            <a:r>
              <a:rPr lang="en-US" dirty="0" err="1"/>
              <a:t>rental&amp;adppopup</a:t>
            </a:r>
            <a:r>
              <a:rPr lang="en-US" dirty="0"/>
              <a:t>=true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55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http://www.census.gov/housing/hvs/files/currenthvspress.pdf</a:t>
            </a:r>
          </a:p>
          <a:p>
            <a:r>
              <a:rPr lang="en-US" dirty="0"/>
              <a:t>Table 11A. Median Asking Rent for the U.S. and Regions: 1988 to Present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8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https://www.syracuse.com/business/2022/09/home-prices-might-drop-but-wont-crash-what-buyers-should-know.html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9521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https://www.parcllabs.com/articles/q3-real-estate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61AAD4-5556-D24A-BEF8-D18070DA12B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2683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75603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With-Subhea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B057E-2027-3E4D-981E-B885D2865D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63750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009862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-Long-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8AEAE57-D98F-A44B-83B3-908CCB1D2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0" y="1049338"/>
            <a:ext cx="8382000" cy="5313362"/>
          </a:xfrm>
        </p:spPr>
        <p:txBody>
          <a:bodyPr lIns="0" tIns="0" rIns="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lnSpc>
                <a:spcPct val="100000"/>
              </a:lnSpc>
              <a:buNone/>
              <a:defRPr sz="1800"/>
            </a:lvl2pPr>
            <a:lvl3pPr marL="914400" indent="0">
              <a:lnSpc>
                <a:spcPct val="100000"/>
              </a:lnSpc>
              <a:buNone/>
              <a:defRPr sz="1800"/>
            </a:lvl3pPr>
            <a:lvl4pPr marL="1371600" indent="0">
              <a:lnSpc>
                <a:spcPct val="100000"/>
              </a:lnSpc>
              <a:buNone/>
              <a:defRPr sz="1800"/>
            </a:lvl4pPr>
            <a:lvl5pPr marL="1828800" indent="0">
              <a:lnSpc>
                <a:spcPct val="100000"/>
              </a:lnSpc>
              <a:buNone/>
              <a:defRPr sz="1800"/>
            </a:lvl5pPr>
          </a:lstStyle>
          <a:p>
            <a:pPr lvl="0"/>
            <a:r>
              <a:rPr lang="en-US" dirty="0"/>
              <a:t>Longer Copy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72087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Numb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1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0"/>
            <a:ext cx="5294245" cy="5981700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+mj-lt"/>
              <a:buAutoNum type="arabicPeriod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Numbered list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1987863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>
          <p15:clr>
            <a:srgbClr val="FBAE40"/>
          </p15:clr>
        </p15:guide>
        <p15:guide id="2" pos="240">
          <p15:clr>
            <a:srgbClr val="FBAE40"/>
          </p15:clr>
        </p15:guide>
        <p15:guide id="3" pos="5520">
          <p15:clr>
            <a:srgbClr val="FBAE40"/>
          </p15:clr>
        </p15:guide>
        <p15:guide id="4" orient="horz" pos="40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Bullete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AAD0FF-7C56-654B-85B1-9D7DF5B21827}"/>
              </a:ext>
            </a:extLst>
          </p:cNvPr>
          <p:cNvSpPr/>
          <p:nvPr userDrawn="1"/>
        </p:nvSpPr>
        <p:spPr>
          <a:xfrm>
            <a:off x="0" y="0"/>
            <a:ext cx="3048000" cy="6869151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81000" y="0"/>
            <a:ext cx="2291080" cy="6858000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ct val="100000"/>
              </a:lnSpc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Slide Takeaway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68755" y="381001"/>
            <a:ext cx="5294245" cy="5981699"/>
          </a:xfrm>
        </p:spPr>
        <p:txBody>
          <a:bodyPr lIns="0" tIns="0" rIns="0" bIns="0" anchor="ctr" anchorCtr="0">
            <a:noAutofit/>
          </a:bodyPr>
          <a:lstStyle>
            <a:lvl1pPr marL="365760" indent="-36576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rgbClr val="14ADF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Bullet point here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790B2EE-6972-B54C-B334-238E6FD171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</p:spTree>
    <p:extLst>
      <p:ext uri="{BB962C8B-B14F-4D97-AF65-F5344CB8AC3E}">
        <p14:creationId xmlns:p14="http://schemas.microsoft.com/office/powerpoint/2010/main" val="26813744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0" userDrawn="1">
          <p15:clr>
            <a:srgbClr val="FBAE40"/>
          </p15:clr>
        </p15:guide>
        <p15:guide id="2" pos="240" userDrawn="1">
          <p15:clr>
            <a:srgbClr val="FBAE40"/>
          </p15:clr>
        </p15:guide>
        <p15:guide id="3" pos="5520" userDrawn="1">
          <p15:clr>
            <a:srgbClr val="FBAE40"/>
          </p15:clr>
        </p15:guide>
        <p15:guide id="4" orient="horz" pos="40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t-Quote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44D9CF3-7E98-2B47-BA5D-AF02787823E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0999" y="427697"/>
            <a:ext cx="801757" cy="803093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275E6C5C-FD43-E74F-95BF-E47D09E948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7825" y="1500809"/>
            <a:ext cx="8388350" cy="429356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 sz="3400">
                <a:solidFill>
                  <a:schemeClr val="bg1"/>
                </a:solidFill>
              </a:defRPr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Quote here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BDEEA11-C77A-1B42-A787-60046794C46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81000" y="6096001"/>
            <a:ext cx="8382000" cy="3810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200" b="1"/>
            </a:lvl2pPr>
            <a:lvl3pPr marL="914400" indent="0">
              <a:buNone/>
              <a:defRPr sz="2200" b="1"/>
            </a:lvl3pPr>
            <a:lvl4pPr marL="1371600" indent="0">
              <a:buNone/>
              <a:defRPr sz="2200" b="1"/>
            </a:lvl4pPr>
            <a:lvl5pPr marL="1828800" indent="0">
              <a:buNone/>
              <a:defRPr sz="2200" b="1"/>
            </a:lvl5pPr>
          </a:lstStyle>
          <a:p>
            <a:pPr lvl="0"/>
            <a:r>
              <a:rPr lang="en-US" dirty="0"/>
              <a:t>- Name, Title, Company</a:t>
            </a:r>
          </a:p>
        </p:txBody>
      </p:sp>
    </p:spTree>
    <p:extLst>
      <p:ext uri="{BB962C8B-B14F-4D97-AF65-F5344CB8AC3E}">
        <p14:creationId xmlns:p14="http://schemas.microsoft.com/office/powerpoint/2010/main" val="47808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away-Sing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35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Takeaway Here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1065171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1">
    <p:bg>
      <p:bgPr>
        <a:solidFill>
          <a:srgbClr val="14AD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C433659-DD88-9F42-87D0-9E1A0E90E5FA}"/>
              </a:ext>
            </a:extLst>
          </p:cNvPr>
          <p:cNvSpPr/>
          <p:nvPr userDrawn="1"/>
        </p:nvSpPr>
        <p:spPr>
          <a:xfrm>
            <a:off x="0" y="0"/>
            <a:ext cx="9144000" cy="864704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1639957"/>
            <a:ext cx="8382000" cy="4837043"/>
          </a:xfrm>
        </p:spPr>
        <p:txBody>
          <a:bodyPr lIns="0" tIns="0" rIns="0" bIns="0" anchor="ctr" anchorCtr="1">
            <a:noAutofit/>
          </a:bodyPr>
          <a:lstStyle>
            <a:lvl1pPr algn="ctr">
              <a:lnSpc>
                <a:spcPct val="100000"/>
              </a:lnSpc>
              <a:defRPr sz="5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Header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983BA2E-DC0B-664A-A508-629B600C8143}"/>
              </a:ext>
            </a:extLst>
          </p:cNvPr>
          <p:cNvSpPr/>
          <p:nvPr userDrawn="1"/>
        </p:nvSpPr>
        <p:spPr>
          <a:xfrm>
            <a:off x="4030663" y="381000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icture Placeholder 21">
            <a:extLst>
              <a:ext uri="{FF2B5EF4-FFF2-40B4-BE49-F238E27FC236}">
                <a16:creationId xmlns:a16="http://schemas.microsoft.com/office/drawing/2014/main" id="{57BDA958-B606-B549-B4BB-8F1FF39C120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114800" y="465137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2990579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6B2F37F-9D68-CC46-BA8F-7AEACE4D2F4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3419061"/>
            <a:ext cx="9144000" cy="343893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Click icon to add photo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1C5BE6B-DF87-5443-8C85-A8EC575C69F1}"/>
              </a:ext>
            </a:extLst>
          </p:cNvPr>
          <p:cNvSpPr/>
          <p:nvPr userDrawn="1"/>
        </p:nvSpPr>
        <p:spPr>
          <a:xfrm>
            <a:off x="0" y="0"/>
            <a:ext cx="9144000" cy="3429000"/>
          </a:xfrm>
          <a:prstGeom prst="rect">
            <a:avLst/>
          </a:prstGeom>
          <a:solidFill>
            <a:srgbClr val="14ADF0"/>
          </a:solidFill>
          <a:ln>
            <a:noFill/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2C0508-A3FF-B544-9C08-C92EFC28EB7C}"/>
              </a:ext>
            </a:extLst>
          </p:cNvPr>
          <p:cNvSpPr/>
          <p:nvPr userDrawn="1"/>
        </p:nvSpPr>
        <p:spPr>
          <a:xfrm>
            <a:off x="8255000" y="0"/>
            <a:ext cx="889000" cy="3429000"/>
          </a:xfrm>
          <a:prstGeom prst="rect">
            <a:avLst/>
          </a:prstGeom>
          <a:pattFill prst="wdUpDiag">
            <a:fgClr>
              <a:schemeClr val="bg1">
                <a:lumMod val="95000"/>
              </a:schemeClr>
            </a:fgClr>
            <a:bgClr>
              <a:srgbClr val="14ADF0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28F066A-9A81-9A47-8ADF-2DA3FBFC9A5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0"/>
            <a:ext cx="7858125" cy="3429000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buNone/>
              <a:defRPr sz="4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Header 2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CE2DCCE-664F-FB43-8AAF-F78641D426D1}"/>
              </a:ext>
            </a:extLst>
          </p:cNvPr>
          <p:cNvSpPr/>
          <p:nvPr userDrawn="1"/>
        </p:nvSpPr>
        <p:spPr>
          <a:xfrm>
            <a:off x="7739289" y="1173163"/>
            <a:ext cx="1082674" cy="1082674"/>
          </a:xfrm>
          <a:prstGeom prst="ellipse">
            <a:avLst/>
          </a:prstGeom>
          <a:solidFill>
            <a:schemeClr val="bg1"/>
          </a:solidFill>
          <a:ln w="63500">
            <a:solidFill>
              <a:srgbClr val="14AD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Picture Placeholder 21">
            <a:extLst>
              <a:ext uri="{FF2B5EF4-FFF2-40B4-BE49-F238E27FC236}">
                <a16:creationId xmlns:a16="http://schemas.microsoft.com/office/drawing/2014/main" id="{5502D462-75B2-554D-A735-99FF94B3C0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3426" y="1257300"/>
            <a:ext cx="914400" cy="914400"/>
          </a:xfrm>
        </p:spPr>
        <p:txBody>
          <a:bodyPr lIns="0" tIns="0" rIns="0" bIns="0" anchor="ctr" anchorCtr="0">
            <a:normAutofit/>
          </a:bodyPr>
          <a:lstStyle>
            <a:lvl1pPr marL="0" indent="0" algn="ctr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icon to replace image</a:t>
            </a:r>
          </a:p>
        </p:txBody>
      </p:sp>
    </p:spTree>
    <p:extLst>
      <p:ext uri="{BB962C8B-B14F-4D97-AF65-F5344CB8AC3E}">
        <p14:creationId xmlns:p14="http://schemas.microsoft.com/office/powerpoint/2010/main" val="3552867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N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81002" y="1406151"/>
            <a:ext cx="8381998" cy="5029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067A7E9-8253-B04C-B93F-A56C512463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15297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749826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6DB01F3-BAC8-4241-A2CA-F7E48744B6C7}"/>
              </a:ext>
            </a:extLst>
          </p:cNvPr>
          <p:cNvSpPr/>
          <p:nvPr userDrawn="1"/>
        </p:nvSpPr>
        <p:spPr>
          <a:xfrm>
            <a:off x="0" y="0"/>
            <a:ext cx="9144000" cy="95794"/>
          </a:xfrm>
          <a:prstGeom prst="rect">
            <a:avLst/>
          </a:prstGeom>
          <a:solidFill>
            <a:srgbClr val="14AD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829031CF-342E-AD45-AD90-1B0E57E624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7350" y="6481046"/>
            <a:ext cx="8375650" cy="218439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200" b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Source: XYZ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81541932-45EF-644E-A7DD-3138C507C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354495"/>
          </a:xfrm>
        </p:spPr>
        <p:txBody>
          <a:bodyPr lIns="0" tIns="0" rIns="0" bIns="0" anchor="t" anchorCtr="0">
            <a:noAutofit/>
          </a:bodyPr>
          <a:lstStyle>
            <a:lvl1pPr>
              <a:lnSpc>
                <a:spcPct val="100000"/>
              </a:lnSpc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E4F837-D912-D94A-94A0-7B77E4117DAB}"/>
              </a:ext>
            </a:extLst>
          </p:cNvPr>
          <p:cNvSpPr>
            <a:spLocks noGrp="1" noChangeAspect="1"/>
          </p:cNvSpPr>
          <p:nvPr>
            <p:ph type="pic" sz="quarter" idx="11" hasCustomPrompt="1"/>
          </p:nvPr>
        </p:nvSpPr>
        <p:spPr>
          <a:xfrm>
            <a:off x="708562" y="1016888"/>
            <a:ext cx="7572619" cy="585216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dirty="0"/>
              <a:t>Click icon to add map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3942B65D-D34D-8247-8935-E44B615B0D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1000" y="933933"/>
            <a:ext cx="8385175" cy="30845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</p:spTree>
    <p:extLst>
      <p:ext uri="{BB962C8B-B14F-4D97-AF65-F5344CB8AC3E}">
        <p14:creationId xmlns:p14="http://schemas.microsoft.com/office/powerpoint/2010/main" val="1978369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2645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81001"/>
            <a:ext cx="8382000" cy="8710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25624"/>
            <a:ext cx="8382000" cy="4651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6427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9" r:id="rId2"/>
    <p:sldLayoutId id="2147483682" r:id="rId3"/>
    <p:sldLayoutId id="2147483673" r:id="rId4"/>
    <p:sldLayoutId id="2147483661" r:id="rId5"/>
    <p:sldLayoutId id="2147483674" r:id="rId6"/>
    <p:sldLayoutId id="2147483662" r:id="rId7"/>
    <p:sldLayoutId id="2147483677" r:id="rId8"/>
    <p:sldLayoutId id="2147483676" r:id="rId9"/>
    <p:sldLayoutId id="2147483684" r:id="rId10"/>
    <p:sldLayoutId id="2147483683" r:id="rId11"/>
    <p:sldLayoutId id="214748368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pos="240" userDrawn="1">
          <p15:clr>
            <a:srgbClr val="F26B43"/>
          </p15:clr>
        </p15:guide>
        <p15:guide id="3" pos="5520" userDrawn="1">
          <p15:clr>
            <a:srgbClr val="F26B43"/>
          </p15:clr>
        </p15:guide>
        <p15:guide id="4" orient="horz" pos="4080" userDrawn="1">
          <p15:clr>
            <a:srgbClr val="F26B43"/>
          </p15:clr>
        </p15:guide>
        <p15:guide id="5" orient="horz" pos="400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94890-0128-5941-9A4E-F5983C5F5B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What About Foreclosures?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B468C9-5AB5-D9AB-F6CA-AA77AA653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470" y="1235766"/>
            <a:ext cx="947530" cy="947530"/>
          </a:xfrm>
          <a:prstGeom prst="rect">
            <a:avLst/>
          </a:prstGeom>
        </p:spPr>
      </p:pic>
      <p:pic>
        <p:nvPicPr>
          <p:cNvPr id="5" name="Picture 4" descr="A golf ball on a tee&#10;&#10;Description automatically generated with low confidence">
            <a:extLst>
              <a:ext uri="{FF2B5EF4-FFF2-40B4-BE49-F238E27FC236}">
                <a16:creationId xmlns:a16="http://schemas.microsoft.com/office/drawing/2014/main" id="{4CC49FBC-D8A7-0008-65A1-5F7DA985DCD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750" r="466" b="27000"/>
          <a:stretch/>
        </p:blipFill>
        <p:spPr>
          <a:xfrm>
            <a:off x="0" y="3428999"/>
            <a:ext cx="9144000" cy="342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2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E6CC80-B31C-D14A-EE5C-E67B60F5AD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CA1F64-D834-E349-B1EB-2F24DDC94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D2094D-3DF1-6A11-EA92-D6C4A4D7BE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Home Equity: A Source of Strength for Homeowners Today | MyKCM">
            <a:extLst>
              <a:ext uri="{FF2B5EF4-FFF2-40B4-BE49-F238E27FC236}">
                <a16:creationId xmlns:a16="http://schemas.microsoft.com/office/drawing/2014/main" id="{9B9D2944-6385-D52F-A828-394D4E45FE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74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2B13C20-22EE-4D22-91F6-EFC4411EB6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825" y="1500809"/>
            <a:ext cx="8385175" cy="4293566"/>
          </a:xfrm>
        </p:spPr>
        <p:txBody>
          <a:bodyPr/>
          <a:lstStyle/>
          <a:p>
            <a:r>
              <a:rPr lang="en-US" sz="3600" dirty="0"/>
              <a:t>Only about 214,800 homeowners were facing possible foreclosure in the second quarter of 2022, </a:t>
            </a:r>
            <a:r>
              <a:rPr lang="en-US" sz="3600" b="1" dirty="0">
                <a:solidFill>
                  <a:schemeClr val="tx1"/>
                </a:solidFill>
              </a:rPr>
              <a:t>or just four-tenths of one percent of the 58.2 million outstanding mortgages in the U.S. </a:t>
            </a:r>
            <a:br>
              <a:rPr lang="en-US" sz="3600" b="1" dirty="0">
                <a:solidFill>
                  <a:schemeClr val="tx1"/>
                </a:solidFill>
              </a:rPr>
            </a:br>
            <a:r>
              <a:rPr lang="en-US" sz="3600" dirty="0"/>
              <a:t>Of those facing foreclosure, about 195,400, or 91 percent, had at least some equity built up in their homes.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F1C89-A975-4716-96A0-0B5328F6E1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ATTOM Data</a:t>
            </a:r>
          </a:p>
        </p:txBody>
      </p:sp>
    </p:spTree>
    <p:extLst>
      <p:ext uri="{BB962C8B-B14F-4D97-AF65-F5344CB8AC3E}">
        <p14:creationId xmlns:p14="http://schemas.microsoft.com/office/powerpoint/2010/main" val="311902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C9671A-4A27-8FF1-913E-10D01F1BD5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Calculated Risk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B87E67-69FA-E86C-EE9F-6971E68C8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Housing Supply Is Still Historically 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3F0E873-F49F-F723-F19D-B84DB46981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Inventory the Week Ending October 28</a:t>
            </a:r>
            <a:r>
              <a:rPr lang="en-US" baseline="30000" dirty="0"/>
              <a:t>th </a:t>
            </a:r>
            <a:r>
              <a:rPr lang="en-US" dirty="0"/>
              <a:t>Compared to Last 3 Years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9E470084-4601-F507-2697-D05D9EFC31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2732357"/>
              </p:ext>
            </p:extLst>
          </p:nvPr>
        </p:nvGraphicFramePr>
        <p:xfrm>
          <a:off x="225530" y="1775912"/>
          <a:ext cx="8706597" cy="4703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A404FC20-6E48-9D5F-A537-7FFD9444E15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13" y="6437876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9590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C94890-0128-5941-9A4E-F5983C5F5B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Should I Buy a Home </a:t>
            </a:r>
          </a:p>
          <a:p>
            <a:r>
              <a:rPr lang="en-US" dirty="0"/>
              <a:t>Right Now?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54FB77-1AFC-A7A8-35B4-9DB1051DE4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026" y="1219200"/>
            <a:ext cx="983974" cy="983974"/>
          </a:xfrm>
          <a:prstGeom prst="rect">
            <a:avLst/>
          </a:prstGeom>
        </p:spPr>
      </p:pic>
      <p:pic>
        <p:nvPicPr>
          <p:cNvPr id="6" name="Picture 5" descr="A picture containing indoor, floor, wall, window&#10;&#10;Description automatically generated">
            <a:extLst>
              <a:ext uri="{FF2B5EF4-FFF2-40B4-BE49-F238E27FC236}">
                <a16:creationId xmlns:a16="http://schemas.microsoft.com/office/drawing/2014/main" id="{8D35FC13-ABFC-7FB6-AFB3-1EB8CCB7CF6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" t="15868" r="-16" b="27883"/>
          <a:stretch/>
        </p:blipFill>
        <p:spPr>
          <a:xfrm>
            <a:off x="6625" y="3429000"/>
            <a:ext cx="913882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998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7923EC8-E200-B546-813A-8B48B3B77B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Source: Census</a:t>
            </a:r>
          </a:p>
        </p:txBody>
      </p:sp>
      <p:graphicFrame>
        <p:nvGraphicFramePr>
          <p:cNvPr id="4" name="Chart 5">
            <a:extLst>
              <a:ext uri="{FF2B5EF4-FFF2-40B4-BE49-F238E27FC236}">
                <a16:creationId xmlns:a16="http://schemas.microsoft.com/office/drawing/2014/main" id="{ABA93967-44B4-3741-BD13-F3CB4EE435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5302305"/>
              </p:ext>
            </p:extLst>
          </p:nvPr>
        </p:nvGraphicFramePr>
        <p:xfrm>
          <a:off x="103016" y="527125"/>
          <a:ext cx="8825830" cy="5984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itle 2">
            <a:extLst>
              <a:ext uri="{FF2B5EF4-FFF2-40B4-BE49-F238E27FC236}">
                <a16:creationId xmlns:a16="http://schemas.microsoft.com/office/drawing/2014/main" id="{DF0F32C7-33CE-6249-B1FB-33F63CD06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0" y="381001"/>
            <a:ext cx="8382000" cy="354495"/>
          </a:xfrm>
        </p:spPr>
        <p:txBody>
          <a:bodyPr/>
          <a:lstStyle/>
          <a:p>
            <a:r>
              <a:rPr lang="en-US" dirty="0"/>
              <a:t>Median Asking Rent Since 1988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D0E377-2AB7-3B63-5387-C02E2C2BF5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813" y="6437876"/>
            <a:ext cx="1946004" cy="261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01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EFC1B9B-336F-3565-D10E-2662B3D2D5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3000" b="1" dirty="0">
                <a:solidFill>
                  <a:schemeClr val="tx1"/>
                </a:solidFill>
              </a:rPr>
              <a:t>If you can find a house that meets your financial expectations for a monthly payment and it is a good time for you to buy, then do that, . . . </a:t>
            </a:r>
            <a:r>
              <a:rPr lang="en-US" sz="3000" dirty="0"/>
              <a:t>And if you wait for prices to fall but they never do, you may discover the hard way that the house that you found a year ago that you really loved, that you could afford but you passed up on, is more expensive next year.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C5734E-17BE-94DA-8DE4-EEE84629F99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Odeta</a:t>
            </a:r>
            <a:r>
              <a:rPr lang="en-US" dirty="0"/>
              <a:t> </a:t>
            </a:r>
            <a:r>
              <a:rPr lang="en-US" dirty="0" err="1"/>
              <a:t>Kushi</a:t>
            </a:r>
            <a:r>
              <a:rPr lang="en-US" b="0" dirty="0"/>
              <a:t>,</a:t>
            </a:r>
            <a:r>
              <a:rPr lang="en-US" dirty="0"/>
              <a:t> </a:t>
            </a:r>
            <a:r>
              <a:rPr lang="en-US" b="0" dirty="0"/>
              <a:t>Deputy Chief Economist, First American</a:t>
            </a:r>
          </a:p>
        </p:txBody>
      </p:sp>
    </p:spTree>
    <p:extLst>
      <p:ext uri="{BB962C8B-B14F-4D97-AF65-F5344CB8AC3E}">
        <p14:creationId xmlns:p14="http://schemas.microsoft.com/office/powerpoint/2010/main" val="698240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ADA4FF-12AD-666A-FC2B-21C4243485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757C7-8EA3-EACD-B871-CBBF942BF3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What’s Ahead for Mortgage Rates and Home Prices? | MyKCM">
            <a:extLst>
              <a:ext uri="{FF2B5EF4-FFF2-40B4-BE49-F238E27FC236}">
                <a16:creationId xmlns:a16="http://schemas.microsoft.com/office/drawing/2014/main" id="{C99FEB57-7B2E-59AE-D4EF-2F578259CD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57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5A97A1C-CE9F-6A3E-E343-C0EB12B290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643AF1-F8EE-C59F-DEDC-FF72EB10C2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4C4E0B7E-2153-4512-8F0A-884BC2A82A34" descr="IMG_6092.jpg">
            <a:extLst>
              <a:ext uri="{FF2B5EF4-FFF2-40B4-BE49-F238E27FC236}">
                <a16:creationId xmlns:a16="http://schemas.microsoft.com/office/drawing/2014/main" id="{1E0C252C-148E-1462-1F17-9F5C0FA5E6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224" y="-2035175"/>
            <a:ext cx="9282223" cy="1078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9848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95EF5B2-885F-CD2A-B804-2AFE546140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77825" y="1500809"/>
            <a:ext cx="8205736" cy="4293566"/>
          </a:xfrm>
        </p:spPr>
        <p:txBody>
          <a:bodyPr/>
          <a:lstStyle/>
          <a:p>
            <a:r>
              <a:rPr lang="en-US" sz="3600" dirty="0"/>
              <a:t>In the absence of trustworthy, up-to-date information, </a:t>
            </a:r>
            <a:r>
              <a:rPr lang="en-US" sz="3600" b="1" dirty="0">
                <a:solidFill>
                  <a:schemeClr val="tx1"/>
                </a:solidFill>
              </a:rPr>
              <a:t>real estate decisions are increasingly being driven by fear, uncertainty, and doubt. </a:t>
            </a:r>
            <a:r>
              <a:rPr lang="en-US" sz="3600" dirty="0"/>
              <a:t>These decisions can be hugely consequential for consumers and businesses.</a:t>
            </a:r>
          </a:p>
          <a:p>
            <a:endParaRPr lang="en-US" sz="36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2CC58-0AD6-B29D-65EA-BC5E03E5457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- Jason </a:t>
            </a:r>
            <a:r>
              <a:rPr lang="en-US" dirty="0" err="1"/>
              <a:t>Lewris</a:t>
            </a:r>
            <a:r>
              <a:rPr lang="en-US" b="0" dirty="0"/>
              <a:t>, Co-Founder &amp; Chief Data Officer, </a:t>
            </a:r>
            <a:r>
              <a:rPr lang="en-US" b="0" dirty="0" err="1"/>
              <a:t>Parcl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010301704"/>
      </p:ext>
    </p:extLst>
  </p:cSld>
  <p:clrMapOvr>
    <a:masterClrMapping/>
  </p:clrMapOvr>
</p:sld>
</file>

<file path=ppt/theme/theme1.xml><?xml version="1.0" encoding="utf-8"?>
<a:theme xmlns:a="http://schemas.openxmlformats.org/drawingml/2006/main" name="Standard Slides">
  <a:themeElements>
    <a:clrScheme name="KCM">
      <a:dk1>
        <a:srgbClr val="303840"/>
      </a:dk1>
      <a:lt1>
        <a:srgbClr val="FFFFFF"/>
      </a:lt1>
      <a:dk2>
        <a:srgbClr val="00AEEF"/>
      </a:dk2>
      <a:lt2>
        <a:srgbClr val="CCD5D8"/>
      </a:lt2>
      <a:accent1>
        <a:srgbClr val="00AEEF"/>
      </a:accent1>
      <a:accent2>
        <a:srgbClr val="73C359"/>
      </a:accent2>
      <a:accent3>
        <a:srgbClr val="FF8300"/>
      </a:accent3>
      <a:accent4>
        <a:srgbClr val="FD3A00"/>
      </a:accent4>
      <a:accent5>
        <a:srgbClr val="156FC1"/>
      </a:accent5>
      <a:accent6>
        <a:srgbClr val="FFFFFF"/>
      </a:accent6>
      <a:hlink>
        <a:srgbClr val="00AEEF"/>
      </a:hlink>
      <a:folHlink>
        <a:srgbClr val="00AEE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B80679AB8EC6498D767140B0E37AE9" ma:contentTypeVersion="10" ma:contentTypeDescription="Create a new document." ma:contentTypeScope="" ma:versionID="38a86168552a6020cfa2cc111ed7be85">
  <xsd:schema xmlns:xsd="http://www.w3.org/2001/XMLSchema" xmlns:xs="http://www.w3.org/2001/XMLSchema" xmlns:p="http://schemas.microsoft.com/office/2006/metadata/properties" xmlns:ns2="f046aeed-f50b-4624-9bda-7d241e62a416" xmlns:ns3="2abab557-fa7f-4215-a2e0-e24fa1c400c9" targetNamespace="http://schemas.microsoft.com/office/2006/metadata/properties" ma:root="true" ma:fieldsID="7d7f922e6852d43cb11f7fcf81399214" ns2:_="" ns3:_="">
    <xsd:import namespace="f046aeed-f50b-4624-9bda-7d241e62a416"/>
    <xsd:import namespace="2abab557-fa7f-4215-a2e0-e24fa1c40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46aeed-f50b-4624-9bda-7d241e62a4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63b5bc3-3a15-47ca-848e-3e91530e7f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bab557-fa7f-4215-a2e0-e24fa1c40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f251830-9aa1-4d0e-a279-355669a3ab0d}" ma:internalName="TaxCatchAll" ma:showField="CatchAllData" ma:web="2abab557-fa7f-4215-a2e0-e24fa1c40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84A770C-FB31-4FAC-869A-3F1EBAEAC6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046aeed-f50b-4624-9bda-7d241e62a416"/>
    <ds:schemaRef ds:uri="2abab557-fa7f-4215-a2e0-e24fa1c400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607DADF-15A9-4928-89A9-1B0314ADC12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38794</TotalTime>
  <Words>382</Words>
  <Application>Microsoft Office PowerPoint</Application>
  <PresentationFormat>On-screen Show (4:3)</PresentationFormat>
  <Paragraphs>32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Wingdings</vt:lpstr>
      <vt:lpstr>Standard Slides</vt:lpstr>
      <vt:lpstr>PowerPoint Presentation</vt:lpstr>
      <vt:lpstr>PowerPoint Presentation</vt:lpstr>
      <vt:lpstr>PowerPoint Presentation</vt:lpstr>
      <vt:lpstr>Housing Supply Is Still Historically Low</vt:lpstr>
      <vt:lpstr>PowerPoint Presentation</vt:lpstr>
      <vt:lpstr>Median Asking Rent Since 1988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Childers</dc:creator>
  <cp:lastModifiedBy>Anthony Penna</cp:lastModifiedBy>
  <cp:revision>207</cp:revision>
  <dcterms:created xsi:type="dcterms:W3CDTF">2021-06-23T14:31:32Z</dcterms:created>
  <dcterms:modified xsi:type="dcterms:W3CDTF">2022-11-14T18:59:54Z</dcterms:modified>
</cp:coreProperties>
</file>