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3"/>
  </p:sldMasterIdLst>
  <p:notesMasterIdLst>
    <p:notesMasterId r:id="rId14"/>
  </p:notesMasterIdLst>
  <p:sldIdLst>
    <p:sldId id="2085849417" r:id="rId4"/>
    <p:sldId id="2085849418" r:id="rId5"/>
    <p:sldId id="2085849415" r:id="rId6"/>
    <p:sldId id="454" r:id="rId7"/>
    <p:sldId id="2085848708" r:id="rId8"/>
    <p:sldId id="2085849419" r:id="rId9"/>
    <p:sldId id="2085849412" r:id="rId10"/>
    <p:sldId id="2085849413" r:id="rId11"/>
    <p:sldId id="2085849414" r:id="rId12"/>
    <p:sldId id="2085849420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8EB4E49-6974-49A2-8332-B77BC61859EE}">
          <p14:sldIdLst>
            <p14:sldId id="2085849417"/>
            <p14:sldId id="2085849418"/>
            <p14:sldId id="2085849415"/>
            <p14:sldId id="454"/>
            <p14:sldId id="2085848708"/>
            <p14:sldId id="2085849419"/>
            <p14:sldId id="2085849412"/>
            <p14:sldId id="2085849413"/>
            <p14:sldId id="2085849414"/>
            <p14:sldId id="208584942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848" userDrawn="1">
          <p15:clr>
            <a:srgbClr val="A4A3A4"/>
          </p15:clr>
        </p15:guide>
        <p15:guide id="2" pos="422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2062649-5152-CED5-BEB4-91A027F5E61C}" name="Jeymy Idrovo" initials="JI" userId="Jeymy Idrovo" providerId="None"/>
  <p188:author id="{6BBFFE90-92D4-2882-A70B-8C2CB9645044}" name="Kate Rezabek" initials="KR" userId="S::kate@keepingcurrentmatters.com::c82c6c9b-0862-4e9b-b07e-8ec0e0a445f7" providerId="AD"/>
  <p188:author id="{F1F5C9EC-6132-2128-77E5-22A8EDD96165}" name="Nikki Arpino" initials="NA" userId="S::nikki@keepingcurrentmatters.com::dbfd9e7a-e7be-442f-91df-319a4bd6a35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EEF"/>
    <a:srgbClr val="8A969F"/>
    <a:srgbClr val="F2F2F2"/>
    <a:srgbClr val="ECEBF1"/>
    <a:srgbClr val="156FC1"/>
    <a:srgbClr val="FD8700"/>
    <a:srgbClr val="CCD5D8"/>
    <a:srgbClr val="00688F"/>
    <a:srgbClr val="6C7E90"/>
    <a:srgbClr val="C9F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185" autoAdjust="0"/>
    <p:restoredTop sz="90016" autoAdjust="0"/>
  </p:normalViewPr>
  <p:slideViewPr>
    <p:cSldViewPr snapToGrid="0" snapToObjects="1">
      <p:cViewPr varScale="1">
        <p:scale>
          <a:sx n="82" d="100"/>
          <a:sy n="82" d="100"/>
        </p:scale>
        <p:origin x="922" y="67"/>
      </p:cViewPr>
      <p:guideLst>
        <p:guide orient="horz" pos="1848"/>
        <p:guide pos="422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13" d="100"/>
        <a:sy n="113" d="100"/>
      </p:scale>
      <p:origin x="0" y="-5112"/>
    </p:cViewPr>
  </p:sorterViewPr>
  <p:notesViewPr>
    <p:cSldViewPr snapToGrid="0" snapToObjects="1">
      <p:cViewPr varScale="1">
        <p:scale>
          <a:sx n="84" d="100"/>
          <a:sy n="84" d="100"/>
        </p:scale>
        <p:origin x="3912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microsoft.com/office/2018/10/relationships/authors" Target="author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bg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409</c:v>
                </c:pt>
                <c:pt idx="1">
                  <c:v>376</c:v>
                </c:pt>
                <c:pt idx="2">
                  <c:v>382</c:v>
                </c:pt>
                <c:pt idx="3">
                  <c:v>409</c:v>
                </c:pt>
                <c:pt idx="4">
                  <c:v>516</c:v>
                </c:pt>
                <c:pt idx="5">
                  <c:v>619</c:v>
                </c:pt>
                <c:pt idx="6">
                  <c:v>748</c:v>
                </c:pt>
                <c:pt idx="7">
                  <c:v>779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44-43C5-82A5-D304CAE7444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0"/>
        <c:overlap val="-27"/>
        <c:axId val="222836352"/>
        <c:axId val="222839680"/>
      </c:barChart>
      <c:catAx>
        <c:axId val="222836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2839680"/>
        <c:crosses val="autoZero"/>
        <c:auto val="1"/>
        <c:lblAlgn val="ctr"/>
        <c:lblOffset val="100"/>
        <c:noMultiLvlLbl val="0"/>
      </c:catAx>
      <c:valAx>
        <c:axId val="22283968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228363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B5EC84-F3D1-C54B-A30F-FF33BB441B79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61AAD4-5556-D24A-BEF8-D18070DA1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9729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https://www.realtor.com/research/data/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61AAD4-5556-D24A-BEF8-D18070DA12B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7498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https://www.realtor.com/research/may-2022-data/</a:t>
            </a:r>
          </a:p>
          <a:p>
            <a:r>
              <a:rPr lang="en-US" dirty="0"/>
              <a:t>https://www.realtor.com/research/june-2022-data/</a:t>
            </a:r>
          </a:p>
          <a:p>
            <a:r>
              <a:rPr lang="en-US" dirty="0"/>
              <a:t>https://www.realtor.com/research/july-2022-data/</a:t>
            </a:r>
          </a:p>
          <a:p>
            <a:r>
              <a:rPr lang="en-US" dirty="0"/>
              <a:t>https://www.realtor.com/research/august-2022-data/</a:t>
            </a:r>
          </a:p>
          <a:p>
            <a:r>
              <a:rPr lang="en-US" dirty="0"/>
              <a:t>https://www.realtor.com/research/data/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61AAD4-5556-D24A-BEF8-D18070DA12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32572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6DB01F3-BAC8-4241-A2CA-F7E48744B6C7}"/>
              </a:ext>
            </a:extLst>
          </p:cNvPr>
          <p:cNvSpPr/>
          <p:nvPr userDrawn="1"/>
        </p:nvSpPr>
        <p:spPr>
          <a:xfrm>
            <a:off x="0" y="0"/>
            <a:ext cx="9144000" cy="95794"/>
          </a:xfrm>
          <a:prstGeom prst="rect">
            <a:avLst/>
          </a:prstGeom>
          <a:solidFill>
            <a:srgbClr val="14AD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829031CF-342E-AD45-AD90-1B0E57E6240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7350" y="6481046"/>
            <a:ext cx="8375650" cy="218439"/>
          </a:xfrm>
        </p:spPr>
        <p:txBody>
          <a:bodyPr lIns="0" rIns="0">
            <a:noAutofit/>
          </a:bodyPr>
          <a:lstStyle>
            <a:lvl1pPr marL="0" indent="0" algn="r">
              <a:buNone/>
              <a:defRPr sz="1200" b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Source: XYZ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81541932-45EF-644E-A7DD-3138C507C1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381001"/>
            <a:ext cx="8382000" cy="354495"/>
          </a:xfrm>
        </p:spPr>
        <p:txBody>
          <a:bodyPr lIns="0" tIns="0" rIns="0" bIns="0" anchor="t" anchorCtr="0">
            <a:noAutofit/>
          </a:bodyPr>
          <a:lstStyle>
            <a:lvl1pPr>
              <a:lnSpc>
                <a:spcPct val="100000"/>
              </a:lnSpc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3875603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-With-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6DB01F3-BAC8-4241-A2CA-F7E48744B6C7}"/>
              </a:ext>
            </a:extLst>
          </p:cNvPr>
          <p:cNvSpPr/>
          <p:nvPr userDrawn="1"/>
        </p:nvSpPr>
        <p:spPr>
          <a:xfrm>
            <a:off x="0" y="0"/>
            <a:ext cx="9144000" cy="95794"/>
          </a:xfrm>
          <a:prstGeom prst="rect">
            <a:avLst/>
          </a:prstGeom>
          <a:solidFill>
            <a:srgbClr val="14AD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829031CF-342E-AD45-AD90-1B0E57E6240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7350" y="6481046"/>
            <a:ext cx="8375650" cy="218439"/>
          </a:xfrm>
        </p:spPr>
        <p:txBody>
          <a:bodyPr lIns="0" rIns="0">
            <a:noAutofit/>
          </a:bodyPr>
          <a:lstStyle>
            <a:lvl1pPr marL="0" indent="0" algn="r">
              <a:buNone/>
              <a:defRPr sz="1200" b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Source: XYZ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81541932-45EF-644E-A7DD-3138C507C1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381001"/>
            <a:ext cx="8382000" cy="354495"/>
          </a:xfrm>
        </p:spPr>
        <p:txBody>
          <a:bodyPr lIns="0" tIns="0" rIns="0" bIns="0" anchor="t" anchorCtr="0">
            <a:noAutofit/>
          </a:bodyPr>
          <a:lstStyle>
            <a:lvl1pPr>
              <a:lnSpc>
                <a:spcPct val="100000"/>
              </a:lnSpc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FB057E-2027-3E4D-981E-B885D2865D9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1000" y="963750"/>
            <a:ext cx="8385175" cy="308458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1009862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-Long-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6DB01F3-BAC8-4241-A2CA-F7E48744B6C7}"/>
              </a:ext>
            </a:extLst>
          </p:cNvPr>
          <p:cNvSpPr/>
          <p:nvPr userDrawn="1"/>
        </p:nvSpPr>
        <p:spPr>
          <a:xfrm>
            <a:off x="0" y="0"/>
            <a:ext cx="9144000" cy="95794"/>
          </a:xfrm>
          <a:prstGeom prst="rect">
            <a:avLst/>
          </a:prstGeom>
          <a:solidFill>
            <a:srgbClr val="14AD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829031CF-342E-AD45-AD90-1B0E57E6240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7350" y="6481046"/>
            <a:ext cx="8375650" cy="218439"/>
          </a:xfrm>
        </p:spPr>
        <p:txBody>
          <a:bodyPr lIns="0" rIns="0">
            <a:noAutofit/>
          </a:bodyPr>
          <a:lstStyle>
            <a:lvl1pPr marL="0" indent="0" algn="r">
              <a:buNone/>
              <a:defRPr sz="1200" b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Source: XYZ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81541932-45EF-644E-A7DD-3138C507C1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381001"/>
            <a:ext cx="8382000" cy="354495"/>
          </a:xfrm>
        </p:spPr>
        <p:txBody>
          <a:bodyPr lIns="0" tIns="0" rIns="0" bIns="0" anchor="t" anchorCtr="0">
            <a:noAutofit/>
          </a:bodyPr>
          <a:lstStyle>
            <a:lvl1pPr>
              <a:lnSpc>
                <a:spcPct val="100000"/>
              </a:lnSpc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A8AEAE57-D98F-A44B-83B3-908CCB1D24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1000" y="1049338"/>
            <a:ext cx="8382000" cy="5313362"/>
          </a:xfrm>
        </p:spPr>
        <p:txBody>
          <a:bodyPr lIns="0" tIns="0" rIns="0">
            <a:noAutofit/>
          </a:bodyPr>
          <a:lstStyle>
            <a:lvl1pPr marL="0" indent="0">
              <a:lnSpc>
                <a:spcPct val="100000"/>
              </a:lnSpc>
              <a:buNone/>
              <a:defRPr sz="1800"/>
            </a:lvl1pPr>
            <a:lvl2pPr marL="457200" indent="0">
              <a:lnSpc>
                <a:spcPct val="100000"/>
              </a:lnSpc>
              <a:buNone/>
              <a:defRPr sz="1800"/>
            </a:lvl2pPr>
            <a:lvl3pPr marL="914400" indent="0">
              <a:lnSpc>
                <a:spcPct val="100000"/>
              </a:lnSpc>
              <a:buNone/>
              <a:defRPr sz="1800"/>
            </a:lvl3pPr>
            <a:lvl4pPr marL="1371600" indent="0">
              <a:lnSpc>
                <a:spcPct val="100000"/>
              </a:lnSpc>
              <a:buNone/>
              <a:defRPr sz="1800"/>
            </a:lvl4pPr>
            <a:lvl5pPr marL="1828800" indent="0">
              <a:lnSpc>
                <a:spcPct val="100000"/>
              </a:lnSpc>
              <a:buNone/>
              <a:defRPr sz="1800"/>
            </a:lvl5pPr>
          </a:lstStyle>
          <a:p>
            <a:pPr lvl="0"/>
            <a:r>
              <a:rPr lang="en-US" dirty="0"/>
              <a:t>Longer Copy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72087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keaway-Numb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9AAD0FF-7C56-654B-85B1-9D7DF5B21827}"/>
              </a:ext>
            </a:extLst>
          </p:cNvPr>
          <p:cNvSpPr/>
          <p:nvPr userDrawn="1"/>
        </p:nvSpPr>
        <p:spPr>
          <a:xfrm>
            <a:off x="0" y="0"/>
            <a:ext cx="3048000" cy="6869151"/>
          </a:xfrm>
          <a:prstGeom prst="rect">
            <a:avLst/>
          </a:prstGeom>
          <a:solidFill>
            <a:srgbClr val="14AD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81000" y="1"/>
            <a:ext cx="2291080" cy="6858000"/>
          </a:xfrm>
        </p:spPr>
        <p:txBody>
          <a:bodyPr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Slide Takeaway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468755" y="381000"/>
            <a:ext cx="5294245" cy="5981700"/>
          </a:xfrm>
        </p:spPr>
        <p:txBody>
          <a:bodyPr lIns="0" tIns="0" rIns="0" bIns="0" anchor="ctr" anchorCtr="0">
            <a:noAutofit/>
          </a:bodyPr>
          <a:lstStyle>
            <a:lvl1pPr marL="365760" indent="-36576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14ADF0"/>
              </a:buClr>
              <a:buFont typeface="+mj-lt"/>
              <a:buAutoNum type="arabicPeriod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Numbered list here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790B2EE-6972-B54C-B334-238E6FD171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7350" y="6481046"/>
            <a:ext cx="8375650" cy="218439"/>
          </a:xfrm>
        </p:spPr>
        <p:txBody>
          <a:bodyPr lIns="0" rIns="0">
            <a:noAutofit/>
          </a:bodyPr>
          <a:lstStyle>
            <a:lvl1pPr marL="0" indent="0" algn="r">
              <a:buNone/>
              <a:defRPr sz="1200" b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Source: XYZ</a:t>
            </a:r>
          </a:p>
        </p:txBody>
      </p:sp>
    </p:spTree>
    <p:extLst>
      <p:ext uri="{BB962C8B-B14F-4D97-AF65-F5344CB8AC3E}">
        <p14:creationId xmlns:p14="http://schemas.microsoft.com/office/powerpoint/2010/main" val="19878633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0">
          <p15:clr>
            <a:srgbClr val="FBAE40"/>
          </p15:clr>
        </p15:guide>
        <p15:guide id="2" pos="240">
          <p15:clr>
            <a:srgbClr val="FBAE40"/>
          </p15:clr>
        </p15:guide>
        <p15:guide id="3" pos="5520">
          <p15:clr>
            <a:srgbClr val="FBAE40"/>
          </p15:clr>
        </p15:guide>
        <p15:guide id="4" orient="horz" pos="408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keaway-Bulleted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9AAD0FF-7C56-654B-85B1-9D7DF5B21827}"/>
              </a:ext>
            </a:extLst>
          </p:cNvPr>
          <p:cNvSpPr/>
          <p:nvPr userDrawn="1"/>
        </p:nvSpPr>
        <p:spPr>
          <a:xfrm>
            <a:off x="0" y="0"/>
            <a:ext cx="3048000" cy="6869151"/>
          </a:xfrm>
          <a:prstGeom prst="rect">
            <a:avLst/>
          </a:prstGeom>
          <a:solidFill>
            <a:srgbClr val="14AD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81000" y="0"/>
            <a:ext cx="2291080" cy="6858000"/>
          </a:xfrm>
        </p:spPr>
        <p:txBody>
          <a:bodyPr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Slide Takeaway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468755" y="381001"/>
            <a:ext cx="5294245" cy="5981699"/>
          </a:xfrm>
        </p:spPr>
        <p:txBody>
          <a:bodyPr lIns="0" tIns="0" rIns="0" bIns="0" anchor="ctr" anchorCtr="0">
            <a:noAutofit/>
          </a:bodyPr>
          <a:lstStyle>
            <a:lvl1pPr marL="365760" indent="-36576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14ADF0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Bullet point here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790B2EE-6972-B54C-B334-238E6FD171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7350" y="6481046"/>
            <a:ext cx="8375650" cy="218439"/>
          </a:xfrm>
        </p:spPr>
        <p:txBody>
          <a:bodyPr lIns="0" rIns="0">
            <a:noAutofit/>
          </a:bodyPr>
          <a:lstStyle>
            <a:lvl1pPr marL="0" indent="0" algn="r">
              <a:buNone/>
              <a:defRPr sz="1200" b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Source: XYZ</a:t>
            </a:r>
          </a:p>
        </p:txBody>
      </p:sp>
    </p:spTree>
    <p:extLst>
      <p:ext uri="{BB962C8B-B14F-4D97-AF65-F5344CB8AC3E}">
        <p14:creationId xmlns:p14="http://schemas.microsoft.com/office/powerpoint/2010/main" val="26813744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0" userDrawn="1">
          <p15:clr>
            <a:srgbClr val="FBAE40"/>
          </p15:clr>
        </p15:guide>
        <p15:guide id="2" pos="240" userDrawn="1">
          <p15:clr>
            <a:srgbClr val="FBAE40"/>
          </p15:clr>
        </p15:guide>
        <p15:guide id="3" pos="5520" userDrawn="1">
          <p15:clr>
            <a:srgbClr val="FBAE40"/>
          </p15:clr>
        </p15:guide>
        <p15:guide id="4" orient="horz" pos="40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pert-Quote">
    <p:bg>
      <p:bgPr>
        <a:solidFill>
          <a:srgbClr val="14AD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44D9CF3-7E98-2B47-BA5D-AF02787823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80999" y="427697"/>
            <a:ext cx="801757" cy="803093"/>
          </a:xfrm>
          <a:prstGeom prst="rect">
            <a:avLst/>
          </a:prstGeom>
        </p:spPr>
      </p:pic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275E6C5C-FD43-E74F-95BF-E47D09E9480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7825" y="1500809"/>
            <a:ext cx="8388350" cy="4293566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 sz="3400">
                <a:solidFill>
                  <a:schemeClr val="bg1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Quote here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DBDEEA11-C77A-1B42-A787-60046794C46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1000" y="6096001"/>
            <a:ext cx="8382000" cy="38100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200" b="1"/>
            </a:lvl2pPr>
            <a:lvl3pPr marL="914400" indent="0">
              <a:buNone/>
              <a:defRPr sz="2200" b="1"/>
            </a:lvl3pPr>
            <a:lvl4pPr marL="1371600" indent="0">
              <a:buNone/>
              <a:defRPr sz="2200" b="1"/>
            </a:lvl4pPr>
            <a:lvl5pPr marL="1828800" indent="0">
              <a:buNone/>
              <a:defRPr sz="2200" b="1"/>
            </a:lvl5pPr>
          </a:lstStyle>
          <a:p>
            <a:pPr lvl="0"/>
            <a:r>
              <a:rPr lang="en-US" dirty="0"/>
              <a:t>- Name, Title, Company</a:t>
            </a:r>
          </a:p>
        </p:txBody>
      </p:sp>
    </p:spTree>
    <p:extLst>
      <p:ext uri="{BB962C8B-B14F-4D97-AF65-F5344CB8AC3E}">
        <p14:creationId xmlns:p14="http://schemas.microsoft.com/office/powerpoint/2010/main" val="478080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keaway-Sing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C433659-DD88-9F42-87D0-9E1A0E90E5FA}"/>
              </a:ext>
            </a:extLst>
          </p:cNvPr>
          <p:cNvSpPr/>
          <p:nvPr userDrawn="1"/>
        </p:nvSpPr>
        <p:spPr>
          <a:xfrm>
            <a:off x="0" y="0"/>
            <a:ext cx="9144000" cy="864704"/>
          </a:xfrm>
          <a:prstGeom prst="rect">
            <a:avLst/>
          </a:prstGeom>
          <a:pattFill prst="wdUpDiag">
            <a:fgClr>
              <a:schemeClr val="bg1">
                <a:lumMod val="95000"/>
              </a:schemeClr>
            </a:fgClr>
            <a:bgClr>
              <a:srgbClr val="14ADF0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81000" y="1639957"/>
            <a:ext cx="8382000" cy="4837043"/>
          </a:xfrm>
        </p:spPr>
        <p:txBody>
          <a:bodyPr lIns="0" tIns="0" rIns="0" bIns="0" anchor="ctr" anchorCtr="1">
            <a:noAutofit/>
          </a:bodyPr>
          <a:lstStyle>
            <a:lvl1pPr algn="ctr">
              <a:lnSpc>
                <a:spcPct val="100000"/>
              </a:lnSpc>
              <a:defRPr sz="35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Takeaway Here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983BA2E-DC0B-664A-A508-629B600C8143}"/>
              </a:ext>
            </a:extLst>
          </p:cNvPr>
          <p:cNvSpPr/>
          <p:nvPr userDrawn="1"/>
        </p:nvSpPr>
        <p:spPr>
          <a:xfrm>
            <a:off x="4030663" y="381000"/>
            <a:ext cx="1082674" cy="1082674"/>
          </a:xfrm>
          <a:prstGeom prst="ellipse">
            <a:avLst/>
          </a:prstGeom>
          <a:solidFill>
            <a:schemeClr val="tx2"/>
          </a:solid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icture Placeholder 21">
            <a:extLst>
              <a:ext uri="{FF2B5EF4-FFF2-40B4-BE49-F238E27FC236}">
                <a16:creationId xmlns:a16="http://schemas.microsoft.com/office/drawing/2014/main" id="{57BDA958-B606-B549-B4BB-8F1FF39C120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114800" y="465137"/>
            <a:ext cx="914400" cy="914400"/>
          </a:xfrm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replace image</a:t>
            </a:r>
          </a:p>
        </p:txBody>
      </p:sp>
    </p:spTree>
    <p:extLst>
      <p:ext uri="{BB962C8B-B14F-4D97-AF65-F5344CB8AC3E}">
        <p14:creationId xmlns:p14="http://schemas.microsoft.com/office/powerpoint/2010/main" val="1065171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-1">
    <p:bg>
      <p:bgPr>
        <a:solidFill>
          <a:srgbClr val="14AD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C433659-DD88-9F42-87D0-9E1A0E90E5FA}"/>
              </a:ext>
            </a:extLst>
          </p:cNvPr>
          <p:cNvSpPr/>
          <p:nvPr userDrawn="1"/>
        </p:nvSpPr>
        <p:spPr>
          <a:xfrm>
            <a:off x="0" y="0"/>
            <a:ext cx="9144000" cy="864704"/>
          </a:xfrm>
          <a:prstGeom prst="rect">
            <a:avLst/>
          </a:prstGeom>
          <a:pattFill prst="wdUpDiag">
            <a:fgClr>
              <a:schemeClr val="bg1">
                <a:lumMod val="95000"/>
              </a:schemeClr>
            </a:fgClr>
            <a:bgClr>
              <a:srgbClr val="14ADF0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81000" y="1639957"/>
            <a:ext cx="8382000" cy="4837043"/>
          </a:xfrm>
        </p:spPr>
        <p:txBody>
          <a:bodyPr lIns="0" tIns="0" rIns="0" bIns="0" anchor="ctr" anchorCtr="1">
            <a:noAutofit/>
          </a:bodyPr>
          <a:lstStyle>
            <a:lvl1pPr algn="ctr">
              <a:lnSpc>
                <a:spcPct val="100000"/>
              </a:lnSpc>
              <a:defRPr sz="5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Header 1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983BA2E-DC0B-664A-A508-629B600C8143}"/>
              </a:ext>
            </a:extLst>
          </p:cNvPr>
          <p:cNvSpPr/>
          <p:nvPr userDrawn="1"/>
        </p:nvSpPr>
        <p:spPr>
          <a:xfrm>
            <a:off x="4030663" y="381000"/>
            <a:ext cx="1082674" cy="1082674"/>
          </a:xfrm>
          <a:prstGeom prst="ellipse">
            <a:avLst/>
          </a:prstGeom>
          <a:solidFill>
            <a:schemeClr val="bg1"/>
          </a:solidFill>
          <a:ln w="63500">
            <a:solidFill>
              <a:srgbClr val="14AD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icture Placeholder 21">
            <a:extLst>
              <a:ext uri="{FF2B5EF4-FFF2-40B4-BE49-F238E27FC236}">
                <a16:creationId xmlns:a16="http://schemas.microsoft.com/office/drawing/2014/main" id="{57BDA958-B606-B549-B4BB-8F1FF39C120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114800" y="465137"/>
            <a:ext cx="914400" cy="914400"/>
          </a:xfrm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replace image</a:t>
            </a:r>
          </a:p>
        </p:txBody>
      </p:sp>
    </p:spTree>
    <p:extLst>
      <p:ext uri="{BB962C8B-B14F-4D97-AF65-F5344CB8AC3E}">
        <p14:creationId xmlns:p14="http://schemas.microsoft.com/office/powerpoint/2010/main" val="2990579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A6B2F37F-9D68-CC46-BA8F-7AEACE4D2F4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3419061"/>
            <a:ext cx="9144000" cy="343893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Click icon to add photo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1C5BE6B-DF87-5443-8C85-A8EC575C69F1}"/>
              </a:ext>
            </a:extLst>
          </p:cNvPr>
          <p:cNvSpPr/>
          <p:nvPr userDrawn="1"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14ADF0"/>
          </a:solidFill>
          <a:ln>
            <a:noFill/>
          </a:ln>
          <a:effectLst>
            <a:outerShdw sx="1000" sy="1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82C0508-A3FF-B544-9C08-C92EFC28EB7C}"/>
              </a:ext>
            </a:extLst>
          </p:cNvPr>
          <p:cNvSpPr/>
          <p:nvPr userDrawn="1"/>
        </p:nvSpPr>
        <p:spPr>
          <a:xfrm>
            <a:off x="8255000" y="0"/>
            <a:ext cx="889000" cy="3429000"/>
          </a:xfrm>
          <a:prstGeom prst="rect">
            <a:avLst/>
          </a:prstGeom>
          <a:pattFill prst="wdUpDiag">
            <a:fgClr>
              <a:schemeClr val="bg1">
                <a:lumMod val="95000"/>
              </a:schemeClr>
            </a:fgClr>
            <a:bgClr>
              <a:srgbClr val="14ADF0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928F066A-9A81-9A47-8ADF-2DA3FBFC9A5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1000" y="0"/>
            <a:ext cx="7858125" cy="3429000"/>
          </a:xfrm>
        </p:spPr>
        <p:txBody>
          <a:bodyPr wrap="square" lIns="0" tIns="0" rIns="0" bIns="0" anchor="ctr">
            <a:noAutofit/>
          </a:bodyPr>
          <a:lstStyle>
            <a:lvl1pPr marL="0" indent="0">
              <a:lnSpc>
                <a:spcPct val="100000"/>
              </a:lnSpc>
              <a:buNone/>
              <a:defRPr sz="40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Header 2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9CE2DCCE-664F-FB43-8AAF-F78641D426D1}"/>
              </a:ext>
            </a:extLst>
          </p:cNvPr>
          <p:cNvSpPr/>
          <p:nvPr userDrawn="1"/>
        </p:nvSpPr>
        <p:spPr>
          <a:xfrm>
            <a:off x="7739289" y="1173163"/>
            <a:ext cx="1082674" cy="1082674"/>
          </a:xfrm>
          <a:prstGeom prst="ellipse">
            <a:avLst/>
          </a:prstGeom>
          <a:solidFill>
            <a:schemeClr val="bg1"/>
          </a:solidFill>
          <a:ln w="63500">
            <a:solidFill>
              <a:srgbClr val="14AD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Picture Placeholder 21">
            <a:extLst>
              <a:ext uri="{FF2B5EF4-FFF2-40B4-BE49-F238E27FC236}">
                <a16:creationId xmlns:a16="http://schemas.microsoft.com/office/drawing/2014/main" id="{5502D462-75B2-554D-A735-99FF94B3C07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823426" y="1257300"/>
            <a:ext cx="914400" cy="914400"/>
          </a:xfrm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replace image</a:t>
            </a:r>
          </a:p>
        </p:txBody>
      </p:sp>
    </p:spTree>
    <p:extLst>
      <p:ext uri="{BB962C8B-B14F-4D97-AF65-F5344CB8AC3E}">
        <p14:creationId xmlns:p14="http://schemas.microsoft.com/office/powerpoint/2010/main" val="3552867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p-N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6DB01F3-BAC8-4241-A2CA-F7E48744B6C7}"/>
              </a:ext>
            </a:extLst>
          </p:cNvPr>
          <p:cNvSpPr/>
          <p:nvPr userDrawn="1"/>
        </p:nvSpPr>
        <p:spPr>
          <a:xfrm>
            <a:off x="0" y="0"/>
            <a:ext cx="9144000" cy="95794"/>
          </a:xfrm>
          <a:prstGeom prst="rect">
            <a:avLst/>
          </a:prstGeom>
          <a:solidFill>
            <a:srgbClr val="14AD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829031CF-342E-AD45-AD90-1B0E57E6240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7350" y="6481046"/>
            <a:ext cx="8375650" cy="218439"/>
          </a:xfrm>
        </p:spPr>
        <p:txBody>
          <a:bodyPr lIns="0" rIns="0">
            <a:noAutofit/>
          </a:bodyPr>
          <a:lstStyle>
            <a:lvl1pPr marL="0" indent="0" algn="r">
              <a:buNone/>
              <a:defRPr sz="1200" b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Source: XYZ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81541932-45EF-644E-A7DD-3138C507C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1"/>
            <a:ext cx="8382000" cy="354495"/>
          </a:xfrm>
        </p:spPr>
        <p:txBody>
          <a:bodyPr lIns="0" tIns="0" rIns="0" bIns="0" anchor="t" anchorCtr="0">
            <a:noAutofit/>
          </a:bodyPr>
          <a:lstStyle>
            <a:lvl1pPr>
              <a:lnSpc>
                <a:spcPct val="100000"/>
              </a:lnSpc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DE4F837-D912-D94A-94A0-7B77E4117DA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81002" y="1406151"/>
            <a:ext cx="8381998" cy="50292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dirty="0"/>
              <a:t>Click icon to add map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9067A7E9-8253-B04C-B93F-A56C5124631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1000" y="915297"/>
            <a:ext cx="8385175" cy="308458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749826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p-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6DB01F3-BAC8-4241-A2CA-F7E48744B6C7}"/>
              </a:ext>
            </a:extLst>
          </p:cNvPr>
          <p:cNvSpPr/>
          <p:nvPr userDrawn="1"/>
        </p:nvSpPr>
        <p:spPr>
          <a:xfrm>
            <a:off x="0" y="0"/>
            <a:ext cx="9144000" cy="95794"/>
          </a:xfrm>
          <a:prstGeom prst="rect">
            <a:avLst/>
          </a:prstGeom>
          <a:solidFill>
            <a:srgbClr val="14AD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829031CF-342E-AD45-AD90-1B0E57E6240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7350" y="6481046"/>
            <a:ext cx="8375650" cy="218439"/>
          </a:xfrm>
        </p:spPr>
        <p:txBody>
          <a:bodyPr lIns="0" rIns="0">
            <a:noAutofit/>
          </a:bodyPr>
          <a:lstStyle>
            <a:lvl1pPr marL="0" indent="0" algn="r">
              <a:buNone/>
              <a:defRPr sz="1200" b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Source: XYZ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81541932-45EF-644E-A7DD-3138C507C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1"/>
            <a:ext cx="8382000" cy="354495"/>
          </a:xfrm>
        </p:spPr>
        <p:txBody>
          <a:bodyPr lIns="0" tIns="0" rIns="0" bIns="0" anchor="t" anchorCtr="0">
            <a:noAutofit/>
          </a:bodyPr>
          <a:lstStyle>
            <a:lvl1pPr>
              <a:lnSpc>
                <a:spcPct val="100000"/>
              </a:lnSpc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DE4F837-D912-D94A-94A0-7B77E4117DAB}"/>
              </a:ext>
            </a:extLst>
          </p:cNvPr>
          <p:cNvSpPr>
            <a:spLocks noGrp="1" noChangeAspect="1"/>
          </p:cNvSpPr>
          <p:nvPr>
            <p:ph type="pic" sz="quarter" idx="11" hasCustomPrompt="1"/>
          </p:nvPr>
        </p:nvSpPr>
        <p:spPr>
          <a:xfrm>
            <a:off x="708562" y="1016888"/>
            <a:ext cx="7572619" cy="585216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dirty="0"/>
              <a:t>Click icon to add map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3942B65D-D34D-8247-8935-E44B615B0D2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1000" y="933933"/>
            <a:ext cx="8385175" cy="308458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1978369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26457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D9224-D2F2-89DE-8637-776216DA7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20347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81001"/>
            <a:ext cx="8382000" cy="8710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825624"/>
            <a:ext cx="8382000" cy="4651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8642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79" r:id="rId2"/>
    <p:sldLayoutId id="2147483682" r:id="rId3"/>
    <p:sldLayoutId id="2147483673" r:id="rId4"/>
    <p:sldLayoutId id="2147483661" r:id="rId5"/>
    <p:sldLayoutId id="2147483674" r:id="rId6"/>
    <p:sldLayoutId id="2147483662" r:id="rId7"/>
    <p:sldLayoutId id="2147483677" r:id="rId8"/>
    <p:sldLayoutId id="2147483676" r:id="rId9"/>
    <p:sldLayoutId id="2147483684" r:id="rId10"/>
    <p:sldLayoutId id="2147483683" r:id="rId11"/>
    <p:sldLayoutId id="2147483680" r:id="rId12"/>
    <p:sldLayoutId id="2147483685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40" userDrawn="1">
          <p15:clr>
            <a:srgbClr val="F26B43"/>
          </p15:clr>
        </p15:guide>
        <p15:guide id="2" pos="240" userDrawn="1">
          <p15:clr>
            <a:srgbClr val="F26B43"/>
          </p15:clr>
        </p15:guide>
        <p15:guide id="3" pos="5520" userDrawn="1">
          <p15:clr>
            <a:srgbClr val="F26B43"/>
          </p15:clr>
        </p15:guide>
        <p15:guide id="4" orient="horz" pos="4080" userDrawn="1">
          <p15:clr>
            <a:srgbClr val="F26B43"/>
          </p15:clr>
        </p15:guide>
        <p15:guide id="5" orient="horz" pos="400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Rectangle 5126">
            <a:extLst>
              <a:ext uri="{FF2B5EF4-FFF2-40B4-BE49-F238E27FC236}">
                <a16:creationId xmlns:a16="http://schemas.microsoft.com/office/drawing/2014/main" id="{6FF0F0B8-5B06-4174-9742-1FD7ABE712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F3CD0D33-98A9-7512-6725-ACB9CAB79F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12" b="3967"/>
          <a:stretch/>
        </p:blipFill>
        <p:spPr bwMode="auto">
          <a:xfrm>
            <a:off x="482600" y="643467"/>
            <a:ext cx="8178799" cy="5571066"/>
          </a:xfrm>
          <a:prstGeom prst="rect">
            <a:avLst/>
          </a:prstGeom>
          <a:noFill/>
          <a:ln w="190500">
            <a:solidFill>
              <a:srgbClr val="FFFFFF"/>
            </a:solidFill>
            <a:miter lim="800000"/>
          </a:ln>
          <a:effectLst>
            <a:outerShdw blurRad="76200" dist="19050" dir="5400000" algn="t" rotWithShape="0">
              <a:prstClr val="black">
                <a:alpha val="55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74786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AE39258D-1894-7944-3C1F-E149119EF8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11967" y="83976"/>
            <a:ext cx="9255967" cy="6484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95989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4102">
            <a:extLst>
              <a:ext uri="{FF2B5EF4-FFF2-40B4-BE49-F238E27FC236}">
                <a16:creationId xmlns:a16="http://schemas.microsoft.com/office/drawing/2014/main" id="{6FF0F0B8-5B06-4174-9742-1FD7ABE712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Expert Forecasts on Mortgage Rates | MyKCM">
            <a:extLst>
              <a:ext uri="{FF2B5EF4-FFF2-40B4-BE49-F238E27FC236}">
                <a16:creationId xmlns:a16="http://schemas.microsoft.com/office/drawing/2014/main" id="{EFD25879-6839-9881-B260-8C22AAC981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79"/>
          <a:stretch/>
        </p:blipFill>
        <p:spPr bwMode="auto">
          <a:xfrm>
            <a:off x="482600" y="643467"/>
            <a:ext cx="8178799" cy="5571066"/>
          </a:xfrm>
          <a:prstGeom prst="rect">
            <a:avLst/>
          </a:prstGeom>
          <a:noFill/>
          <a:ln w="190500">
            <a:solidFill>
              <a:srgbClr val="FFFFFF"/>
            </a:solidFill>
            <a:miter lim="800000"/>
          </a:ln>
          <a:effectLst>
            <a:outerShdw blurRad="76200" dist="19050" dir="5400000" algn="t" rotWithShape="0">
              <a:prstClr val="black">
                <a:alpha val="55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4306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4839C06-E647-4EE8-19CB-CC3D7A49E93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Source: Realtor.com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C9B6ACA-7249-4B5C-FAEF-169C8F400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Active Inventory Increasing Dramatically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6D96EC-4F93-4E67-E3FF-D6CCE07CB0D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Active Monthly Listings in Thousands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1C3FBE75-71EC-E2F4-39F1-3FE2BD053D6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18427266"/>
              </p:ext>
            </p:extLst>
          </p:nvPr>
        </p:nvGraphicFramePr>
        <p:xfrm>
          <a:off x="380999" y="1397000"/>
          <a:ext cx="8385175" cy="4849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850922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Map&#10;&#10;Description automatically generated">
            <a:extLst>
              <a:ext uri="{FF2B5EF4-FFF2-40B4-BE49-F238E27FC236}">
                <a16:creationId xmlns:a16="http://schemas.microsoft.com/office/drawing/2014/main" id="{B353B7C2-DC8F-EAC6-FF53-B9F518570B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632" y="1442754"/>
            <a:ext cx="3756275" cy="2252946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76BCF8D-F8CA-5F49-A256-82905AA6C36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Source: </a:t>
            </a:r>
            <a:r>
              <a:rPr lang="en-US" dirty="0" err="1"/>
              <a:t>realtor.com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9B5F0C1-CFFF-684C-A07E-3214012BF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Year-Over-Year Change in Inventory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C9ED954C-6295-6D4D-A467-353B5942DF2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/>
          <a:srcRect/>
          <a:stretch/>
        </p:blipFill>
        <p:spPr>
          <a:xfrm>
            <a:off x="4759074" y="4111706"/>
            <a:ext cx="3753021" cy="2250993"/>
          </a:xfrm>
        </p:spPr>
      </p:pic>
      <p:pic>
        <p:nvPicPr>
          <p:cNvPr id="4" name="Picture Placeholder 7">
            <a:extLst>
              <a:ext uri="{FF2B5EF4-FFF2-40B4-BE49-F238E27FC236}">
                <a16:creationId xmlns:a16="http://schemas.microsoft.com/office/drawing/2014/main" id="{E0C33F92-6E23-B152-D34E-7F49FA71C69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759074" y="1439390"/>
            <a:ext cx="3756276" cy="225294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EC0481C-3331-5F9E-5953-2F59DDB0203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596649" y="4111706"/>
            <a:ext cx="3753021" cy="225099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B45171D-3543-7E3B-2356-478EEEE96D7C}"/>
              </a:ext>
            </a:extLst>
          </p:cNvPr>
          <p:cNvSpPr txBox="1"/>
          <p:nvPr/>
        </p:nvSpPr>
        <p:spPr>
          <a:xfrm>
            <a:off x="4759074" y="3870650"/>
            <a:ext cx="37562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2">
                    <a:lumMod val="50000"/>
                  </a:schemeClr>
                </a:solidFill>
              </a:rPr>
              <a:t>August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97BDD21-DB6D-0B1C-A450-F23CCC1A6D4D}"/>
              </a:ext>
            </a:extLst>
          </p:cNvPr>
          <p:cNvSpPr txBox="1"/>
          <p:nvPr/>
        </p:nvSpPr>
        <p:spPr>
          <a:xfrm>
            <a:off x="4775281" y="1189116"/>
            <a:ext cx="37368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2">
                    <a:lumMod val="50000"/>
                  </a:schemeClr>
                </a:solidFill>
              </a:rPr>
              <a:t>June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65C2FFA-6BAF-6090-F4B5-69D488A47A12}"/>
              </a:ext>
            </a:extLst>
          </p:cNvPr>
          <p:cNvSpPr txBox="1"/>
          <p:nvPr/>
        </p:nvSpPr>
        <p:spPr>
          <a:xfrm>
            <a:off x="555706" y="3870650"/>
            <a:ext cx="37368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2">
                    <a:lumMod val="50000"/>
                  </a:schemeClr>
                </a:solidFill>
              </a:rPr>
              <a:t>July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3398958-5800-9B9E-531A-B18E4D947900}"/>
              </a:ext>
            </a:extLst>
          </p:cNvPr>
          <p:cNvSpPr txBox="1"/>
          <p:nvPr/>
        </p:nvSpPr>
        <p:spPr>
          <a:xfrm>
            <a:off x="539499" y="1200747"/>
            <a:ext cx="37530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2">
                    <a:lumMod val="50000"/>
                  </a:schemeClr>
                </a:solidFill>
              </a:rPr>
              <a:t>May</a:t>
            </a:r>
          </a:p>
        </p:txBody>
      </p:sp>
    </p:spTree>
    <p:extLst>
      <p:ext uri="{BB962C8B-B14F-4D97-AF65-F5344CB8AC3E}">
        <p14:creationId xmlns:p14="http://schemas.microsoft.com/office/powerpoint/2010/main" val="9429503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Rectangle 717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260275AE-84A7-9A02-82F4-BB2FDD75E8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53400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5982D38-9284-1F5A-AF51-26CB1A5EC7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23963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F171DAC-C138-161E-2C79-06B5879AE3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60315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307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41241369-BA36-ECFC-1CA5-1AF04E547D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75288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E254638-8192-0680-7317-0E7432AA51F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C4D4E74-FAA9-3BB0-8677-53BA51441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B7ABB6CF-4902-DFF2-BECF-51182500C0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9809379"/>
      </p:ext>
    </p:extLst>
  </p:cSld>
  <p:clrMapOvr>
    <a:masterClrMapping/>
  </p:clrMapOvr>
</p:sld>
</file>

<file path=ppt/theme/theme1.xml><?xml version="1.0" encoding="utf-8"?>
<a:theme xmlns:a="http://schemas.openxmlformats.org/drawingml/2006/main" name="Standard Slides">
  <a:themeElements>
    <a:clrScheme name="KCM">
      <a:dk1>
        <a:srgbClr val="303840"/>
      </a:dk1>
      <a:lt1>
        <a:srgbClr val="FFFFFF"/>
      </a:lt1>
      <a:dk2>
        <a:srgbClr val="00AEEF"/>
      </a:dk2>
      <a:lt2>
        <a:srgbClr val="CCD5D8"/>
      </a:lt2>
      <a:accent1>
        <a:srgbClr val="00AEEF"/>
      </a:accent1>
      <a:accent2>
        <a:srgbClr val="73C359"/>
      </a:accent2>
      <a:accent3>
        <a:srgbClr val="FF8300"/>
      </a:accent3>
      <a:accent4>
        <a:srgbClr val="FD3A00"/>
      </a:accent4>
      <a:accent5>
        <a:srgbClr val="156FC1"/>
      </a:accent5>
      <a:accent6>
        <a:srgbClr val="FFFFFF"/>
      </a:accent6>
      <a:hlink>
        <a:srgbClr val="00AEEF"/>
      </a:hlink>
      <a:folHlink>
        <a:srgbClr val="00AEE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BB80679AB8EC6498D767140B0E37AE9" ma:contentTypeVersion="10" ma:contentTypeDescription="Create a new document." ma:contentTypeScope="" ma:versionID="38a86168552a6020cfa2cc111ed7be85">
  <xsd:schema xmlns:xsd="http://www.w3.org/2001/XMLSchema" xmlns:xs="http://www.w3.org/2001/XMLSchema" xmlns:p="http://schemas.microsoft.com/office/2006/metadata/properties" xmlns:ns2="f046aeed-f50b-4624-9bda-7d241e62a416" xmlns:ns3="2abab557-fa7f-4215-a2e0-e24fa1c400c9" targetNamespace="http://schemas.microsoft.com/office/2006/metadata/properties" ma:root="true" ma:fieldsID="7d7f922e6852d43cb11f7fcf81399214" ns2:_="" ns3:_="">
    <xsd:import namespace="f046aeed-f50b-4624-9bda-7d241e62a416"/>
    <xsd:import namespace="2abab557-fa7f-4215-a2e0-e24fa1c40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46aeed-f50b-4624-9bda-7d241e62a41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463b5bc3-3a15-47ca-848e-3e91530e7f2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bab557-fa7f-4215-a2e0-e24fa1c40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af251830-9aa1-4d0e-a279-355669a3ab0d}" ma:internalName="TaxCatchAll" ma:showField="CatchAllData" ma:web="2abab557-fa7f-4215-a2e0-e24fa1c40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87EA0A5-DD02-482B-B0DC-9D8469D5046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46aeed-f50b-4624-9bda-7d241e62a416"/>
    <ds:schemaRef ds:uri="2abab557-fa7f-4215-a2e0-e24fa1c400c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1500DED-84A9-40CA-8B3A-BDE44C7E623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42307</TotalTime>
  <Words>101</Words>
  <Application>Microsoft Office PowerPoint</Application>
  <PresentationFormat>On-screen Show (4:3)</PresentationFormat>
  <Paragraphs>17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Wingdings</vt:lpstr>
      <vt:lpstr>Standard Slides</vt:lpstr>
      <vt:lpstr>PowerPoint Presentation</vt:lpstr>
      <vt:lpstr>PowerPoint Presentation</vt:lpstr>
      <vt:lpstr>PowerPoint Presentation</vt:lpstr>
      <vt:lpstr>Active Inventory Increasing Dramatically</vt:lpstr>
      <vt:lpstr>Year-Over-Year Change in Inventory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Childers</dc:creator>
  <cp:lastModifiedBy>Anthony Penna</cp:lastModifiedBy>
  <cp:revision>703</cp:revision>
  <cp:lastPrinted>2022-09-12T09:27:21Z</cp:lastPrinted>
  <dcterms:created xsi:type="dcterms:W3CDTF">2021-06-23T14:31:32Z</dcterms:created>
  <dcterms:modified xsi:type="dcterms:W3CDTF">2022-09-12T20:48:56Z</dcterms:modified>
</cp:coreProperties>
</file>