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1.xml" ContentType="application/vnd.openxmlformats-officedocument.drawingml.chartshape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1.xml" ContentType="application/vnd.openxmlformats-officedocument.themeOverride+xml"/>
  <Override PartName="/ppt/drawings/drawing2.xml" ContentType="application/vnd.openxmlformats-officedocument.drawingml.chartshapes+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579" r:id="rId2"/>
    <p:sldId id="368" r:id="rId3"/>
    <p:sldId id="371" r:id="rId4"/>
    <p:sldId id="581" r:id="rId5"/>
    <p:sldId id="584" r:id="rId6"/>
    <p:sldId id="498" r:id="rId7"/>
    <p:sldId id="822" r:id="rId8"/>
    <p:sldId id="278" r:id="rId9"/>
    <p:sldId id="824" r:id="rId10"/>
    <p:sldId id="812" r:id="rId11"/>
    <p:sldId id="829" r:id="rId12"/>
    <p:sldId id="271" r:id="rId13"/>
    <p:sldId id="276" r:id="rId14"/>
    <p:sldId id="277" r:id="rId15"/>
    <p:sldId id="813" r:id="rId16"/>
    <p:sldId id="831" r:id="rId17"/>
    <p:sldId id="816" r:id="rId18"/>
    <p:sldId id="583" r:id="rId19"/>
    <p:sldId id="815" r:id="rId20"/>
    <p:sldId id="489" r:id="rId21"/>
    <p:sldId id="788" r:id="rId22"/>
    <p:sldId id="789" r:id="rId23"/>
    <p:sldId id="485" r:id="rId24"/>
    <p:sldId id="493" r:id="rId25"/>
    <p:sldId id="827"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4840" autoAdjust="0"/>
  </p:normalViewPr>
  <p:slideViewPr>
    <p:cSldViewPr snapToGrid="0">
      <p:cViewPr varScale="1">
        <p:scale>
          <a:sx n="97" d="100"/>
          <a:sy n="97" d="100"/>
        </p:scale>
        <p:origin x="1110"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file:///\\watts.fsx.asu.edu\share\mi\Kyl%20Center%20for%20Water%20Policy\Colorado%20River\CuRVE%20Project\CuRVE%20Model\City%20data%20for%20stats%202021.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watts.fsx.asu.edu\share\mi\Kyl%20Center%20for%20Water%20Policy\Colorado%20River\CuRVE%20Project\CuRVE%20Model\City%20data%20for%20stats%202021.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watts.fsx.asu.edu\share\mi\Kyl%20Center%20for%20Water%20Policy\Colorado%20River\CuRVE%20Project\CuRVE%20Model\City%20data%20for%20stats%202021.xlsx"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1.xml"/></Relationships>
</file>

<file path=ppt/charts/_rels/chart4.xml.rels><?xml version="1.0" encoding="UTF-8" standalone="yes"?>
<Relationships xmlns="http://schemas.openxmlformats.org/package/2006/relationships"><Relationship Id="rId3" Type="http://schemas.openxmlformats.org/officeDocument/2006/relationships/oleObject" Target="file:///\\watts.fsx.asu.edu\share\mi\Kyl%20Center%20for%20Water%20Policy\Colorado%20River\CuRVE%20Project\CuRVE%20Model\CuRVE%20Community%20Water%20Use%20RC%20Version.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5.xml"/><Relationship Id="rId1" Type="http://schemas.microsoft.com/office/2011/relationships/chartStyle" Target="style5.xml"/><Relationship Id="rId5" Type="http://schemas.openxmlformats.org/officeDocument/2006/relationships/chartUserShapes" Target="../drawings/drawing2.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dLbls>
          <c:showLegendKey val="0"/>
          <c:showVal val="0"/>
          <c:showCatName val="0"/>
          <c:showSerName val="0"/>
          <c:showPercent val="0"/>
          <c:showBubbleSize val="0"/>
          <c:showLeaderLines val="0"/>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b="1">
                <a:solidFill>
                  <a:schemeClr val="tx1">
                    <a:lumMod val="50000"/>
                    <a:lumOff val="50000"/>
                  </a:schemeClr>
                </a:solidFill>
              </a:rPr>
              <a:t>Colorado River Water Use in Central Arizona 2021</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pieChart>
        <c:varyColors val="1"/>
        <c:ser>
          <c:idx val="0"/>
          <c:order val="0"/>
          <c:tx>
            <c:strRef>
              <c:f>CityMap!$A$56</c:f>
              <c:strCache>
                <c:ptCount val="1"/>
                <c:pt idx="0">
                  <c:v>Total</c:v>
                </c:pt>
              </c:strCache>
            </c:strRef>
          </c:tx>
          <c:dPt>
            <c:idx val="0"/>
            <c:bubble3D val="0"/>
            <c:spPr>
              <a:solidFill>
                <a:schemeClr val="accent5">
                  <a:lumMod val="75000"/>
                </a:schemeClr>
              </a:solidFill>
              <a:ln w="19050">
                <a:solidFill>
                  <a:schemeClr val="lt1"/>
                </a:solidFill>
              </a:ln>
              <a:effectLst/>
            </c:spPr>
            <c:extLst>
              <c:ext xmlns:c16="http://schemas.microsoft.com/office/drawing/2014/chart" uri="{C3380CC4-5D6E-409C-BE32-E72D297353CC}">
                <c16:uniqueId val="{00000001-8749-490C-9C05-3273B60687F4}"/>
              </c:ext>
            </c:extLst>
          </c:dPt>
          <c:dPt>
            <c:idx val="1"/>
            <c:bubble3D val="0"/>
            <c:spPr>
              <a:solidFill>
                <a:schemeClr val="accent6">
                  <a:lumMod val="40000"/>
                  <a:lumOff val="60000"/>
                </a:schemeClr>
              </a:solidFill>
              <a:ln w="19050">
                <a:solidFill>
                  <a:schemeClr val="lt1"/>
                </a:solidFill>
              </a:ln>
              <a:effectLst/>
            </c:spPr>
            <c:extLst>
              <c:ext xmlns:c16="http://schemas.microsoft.com/office/drawing/2014/chart" uri="{C3380CC4-5D6E-409C-BE32-E72D297353CC}">
                <c16:uniqueId val="{00000003-8749-490C-9C05-3273B60687F4}"/>
              </c:ext>
            </c:extLst>
          </c:dPt>
          <c:dPt>
            <c:idx val="2"/>
            <c:bubble3D val="0"/>
            <c:spPr>
              <a:solidFill>
                <a:srgbClr val="00B050"/>
              </a:solidFill>
              <a:ln w="19050">
                <a:solidFill>
                  <a:schemeClr val="lt1"/>
                </a:solidFill>
              </a:ln>
              <a:effectLst/>
            </c:spPr>
            <c:extLst>
              <c:ext xmlns:c16="http://schemas.microsoft.com/office/drawing/2014/chart" uri="{C3380CC4-5D6E-409C-BE32-E72D297353CC}">
                <c16:uniqueId val="{00000005-8749-490C-9C05-3273B60687F4}"/>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8749-490C-9C05-3273B60687F4}"/>
              </c:ext>
            </c:extLst>
          </c:dPt>
          <c:dPt>
            <c:idx val="4"/>
            <c:bubble3D val="0"/>
            <c:spPr>
              <a:solidFill>
                <a:schemeClr val="bg2">
                  <a:lumMod val="90000"/>
                </a:schemeClr>
              </a:solidFill>
              <a:ln w="19050">
                <a:solidFill>
                  <a:schemeClr val="lt1"/>
                </a:solidFill>
              </a:ln>
              <a:effectLst/>
            </c:spPr>
            <c:extLst>
              <c:ext xmlns:c16="http://schemas.microsoft.com/office/drawing/2014/chart" uri="{C3380CC4-5D6E-409C-BE32-E72D297353CC}">
                <c16:uniqueId val="{00000009-8749-490C-9C05-3273B60687F4}"/>
              </c:ext>
            </c:extLst>
          </c:dPt>
          <c:dPt>
            <c:idx val="5"/>
            <c:bubble3D val="0"/>
            <c:spPr>
              <a:solidFill>
                <a:schemeClr val="tx2"/>
              </a:solidFill>
              <a:ln w="19050">
                <a:solidFill>
                  <a:schemeClr val="lt1"/>
                </a:solidFill>
              </a:ln>
              <a:effectLst/>
            </c:spPr>
            <c:extLst>
              <c:ext xmlns:c16="http://schemas.microsoft.com/office/drawing/2014/chart" uri="{C3380CC4-5D6E-409C-BE32-E72D297353CC}">
                <c16:uniqueId val="{0000000B-8749-490C-9C05-3273B60687F4}"/>
              </c:ext>
            </c:extLst>
          </c:dPt>
          <c:cat>
            <c:strRef>
              <c:f>CityMap!$B$55:$G$55</c:f>
              <c:strCache>
                <c:ptCount val="6"/>
                <c:pt idx="0">
                  <c:v>Tap Water</c:v>
                </c:pt>
                <c:pt idx="1">
                  <c:v>Turf</c:v>
                </c:pt>
                <c:pt idx="2">
                  <c:v>Agriculture</c:v>
                </c:pt>
                <c:pt idx="3">
                  <c:v>Aquifer Recharge</c:v>
                </c:pt>
                <c:pt idx="4">
                  <c:v>Exchange</c:v>
                </c:pt>
                <c:pt idx="5">
                  <c:v>Industry</c:v>
                </c:pt>
              </c:strCache>
            </c:strRef>
          </c:cat>
          <c:val>
            <c:numRef>
              <c:f>CityMap!$B$56:$G$56</c:f>
              <c:numCache>
                <c:formatCode>#,##0</c:formatCode>
                <c:ptCount val="6"/>
                <c:pt idx="0">
                  <c:v>312835.82</c:v>
                </c:pt>
                <c:pt idx="1">
                  <c:v>20651.87</c:v>
                </c:pt>
                <c:pt idx="2">
                  <c:v>636174</c:v>
                </c:pt>
                <c:pt idx="3">
                  <c:v>312579.69</c:v>
                </c:pt>
                <c:pt idx="4">
                  <c:v>22385.14</c:v>
                </c:pt>
                <c:pt idx="5">
                  <c:v>7260</c:v>
                </c:pt>
              </c:numCache>
            </c:numRef>
          </c:val>
          <c:extLst>
            <c:ext xmlns:c16="http://schemas.microsoft.com/office/drawing/2014/chart" uri="{C3380CC4-5D6E-409C-BE32-E72D297353CC}">
              <c16:uniqueId val="{0000000C-8749-490C-9C05-3273B60687F4}"/>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Colorado River Water Use Among</a:t>
            </a:r>
            <a:r>
              <a:rPr lang="en-US" baseline="0"/>
              <a:t> Cities in Central Arizona</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31854090113735783"/>
          <c:y val="5.1376021127200695E-2"/>
          <c:w val="0.64897309711286089"/>
          <c:h val="0.8871620764982896"/>
        </c:manualLayout>
      </c:layout>
      <c:barChart>
        <c:barDir val="bar"/>
        <c:grouping val="stacked"/>
        <c:varyColors val="0"/>
        <c:ser>
          <c:idx val="0"/>
          <c:order val="0"/>
          <c:tx>
            <c:strRef>
              <c:f>CityMap!$N$2</c:f>
              <c:strCache>
                <c:ptCount val="1"/>
                <c:pt idx="0">
                  <c:v>Tap Water</c:v>
                </c:pt>
              </c:strCache>
            </c:strRef>
          </c:tx>
          <c:spPr>
            <a:solidFill>
              <a:srgbClr val="0070C0"/>
            </a:solidFill>
            <a:ln>
              <a:noFill/>
            </a:ln>
            <a:effectLst/>
          </c:spPr>
          <c:invertIfNegative val="0"/>
          <c:cat>
            <c:strRef>
              <c:f>CityMap!$M$3:$M$45</c:f>
              <c:strCache>
                <c:ptCount val="38"/>
                <c:pt idx="0">
                  <c:v>Eloy</c:v>
                </c:pt>
                <c:pt idx="1">
                  <c:v>EPCOR Sun City</c:v>
                </c:pt>
                <c:pt idx="2">
                  <c:v>EPCOR Sun City West</c:v>
                </c:pt>
                <c:pt idx="3">
                  <c:v>Florence</c:v>
                </c:pt>
                <c:pt idx="4">
                  <c:v>Marana</c:v>
                </c:pt>
                <c:pt idx="5">
                  <c:v>Metro Water District </c:v>
                </c:pt>
                <c:pt idx="6">
                  <c:v>Surprise</c:v>
                </c:pt>
                <c:pt idx="7">
                  <c:v>AZ Water Co. White Tanks</c:v>
                </c:pt>
                <c:pt idx="8">
                  <c:v>Buckeye</c:v>
                </c:pt>
                <c:pt idx="9">
                  <c:v>Queen Creek</c:v>
                </c:pt>
                <c:pt idx="10">
                  <c:v>AZ Water Co. Pinal </c:v>
                </c:pt>
                <c:pt idx="11">
                  <c:v>Spanish Trail Water Co.</c:v>
                </c:pt>
                <c:pt idx="12">
                  <c:v>Del Webb</c:v>
                </c:pt>
                <c:pt idx="13">
                  <c:v>AZ Water Co. Superstition </c:v>
                </c:pt>
                <c:pt idx="14">
                  <c:v>Oro Valley </c:v>
                </c:pt>
                <c:pt idx="15">
                  <c:v>Vail Water Company </c:v>
                </c:pt>
                <c:pt idx="16">
                  <c:v>Tucson</c:v>
                </c:pt>
                <c:pt idx="17">
                  <c:v>Avondale</c:v>
                </c:pt>
                <c:pt idx="18">
                  <c:v>El Mirage</c:v>
                </c:pt>
                <c:pt idx="19">
                  <c:v>Flowing Wells</c:v>
                </c:pt>
                <c:pt idx="20">
                  <c:v>Tempe</c:v>
                </c:pt>
                <c:pt idx="21">
                  <c:v>Rio Verde Utilities</c:v>
                </c:pt>
                <c:pt idx="22">
                  <c:v>Goodyear</c:v>
                </c:pt>
                <c:pt idx="23">
                  <c:v>EPCOR Paradise Valley</c:v>
                </c:pt>
                <c:pt idx="24">
                  <c:v>Peoria</c:v>
                </c:pt>
                <c:pt idx="25">
                  <c:v>Chaparral City Water Co.</c:v>
                </c:pt>
                <c:pt idx="26">
                  <c:v>Tonto Hills </c:v>
                </c:pt>
                <c:pt idx="27">
                  <c:v>Phoenix</c:v>
                </c:pt>
                <c:pt idx="28">
                  <c:v>Apache Junction</c:v>
                </c:pt>
                <c:pt idx="29">
                  <c:v>Chandler</c:v>
                </c:pt>
                <c:pt idx="30">
                  <c:v>Gilbert</c:v>
                </c:pt>
                <c:pt idx="31">
                  <c:v>Scottsdale</c:v>
                </c:pt>
                <c:pt idx="32">
                  <c:v>Cave Creek</c:v>
                </c:pt>
                <c:pt idx="33">
                  <c:v>EPCOR Agua Fria</c:v>
                </c:pt>
                <c:pt idx="34">
                  <c:v>Mesa</c:v>
                </c:pt>
                <c:pt idx="35">
                  <c:v>Glendale</c:v>
                </c:pt>
                <c:pt idx="36">
                  <c:v>Carefree Water Co.</c:v>
                </c:pt>
                <c:pt idx="37">
                  <c:v>EPCOR Anthem</c:v>
                </c:pt>
              </c:strCache>
            </c:strRef>
          </c:cat>
          <c:val>
            <c:numRef>
              <c:f>CityMap!$N$3:$N$45</c:f>
              <c:numCache>
                <c:formatCode>0.00</c:formatCode>
                <c:ptCount val="3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3.1947106703336388E-4</c:v>
                </c:pt>
                <c:pt idx="17">
                  <c:v>0</c:v>
                </c:pt>
                <c:pt idx="18">
                  <c:v>0</c:v>
                </c:pt>
                <c:pt idx="19">
                  <c:v>0</c:v>
                </c:pt>
                <c:pt idx="20">
                  <c:v>0</c:v>
                </c:pt>
                <c:pt idx="21">
                  <c:v>0</c:v>
                </c:pt>
                <c:pt idx="22">
                  <c:v>0</c:v>
                </c:pt>
                <c:pt idx="23">
                  <c:v>0</c:v>
                </c:pt>
                <c:pt idx="24">
                  <c:v>0.33811684275947795</c:v>
                </c:pt>
                <c:pt idx="25">
                  <c:v>0.51205673758865244</c:v>
                </c:pt>
                <c:pt idx="26">
                  <c:v>0.59090909090909094</c:v>
                </c:pt>
                <c:pt idx="27">
                  <c:v>0.5980690036840306</c:v>
                </c:pt>
                <c:pt idx="28">
                  <c:v>0.63937973314100249</c:v>
                </c:pt>
                <c:pt idx="29">
                  <c:v>0.59713806884104681</c:v>
                </c:pt>
                <c:pt idx="30">
                  <c:v>0.59131409205203889</c:v>
                </c:pt>
                <c:pt idx="31">
                  <c:v>0.79712718978447517</c:v>
                </c:pt>
                <c:pt idx="32">
                  <c:v>0.88288649706457922</c:v>
                </c:pt>
                <c:pt idx="33">
                  <c:v>0.9382655021834061</c:v>
                </c:pt>
                <c:pt idx="34">
                  <c:v>0.96836813927827048</c:v>
                </c:pt>
                <c:pt idx="35">
                  <c:v>0.97758852532496643</c:v>
                </c:pt>
                <c:pt idx="36">
                  <c:v>1</c:v>
                </c:pt>
                <c:pt idx="37">
                  <c:v>1</c:v>
                </c:pt>
              </c:numCache>
            </c:numRef>
          </c:val>
          <c:extLst>
            <c:ext xmlns:c16="http://schemas.microsoft.com/office/drawing/2014/chart" uri="{C3380CC4-5D6E-409C-BE32-E72D297353CC}">
              <c16:uniqueId val="{00000000-8E7E-4AB1-91A2-527F0D5AF357}"/>
            </c:ext>
          </c:extLst>
        </c:ser>
        <c:ser>
          <c:idx val="1"/>
          <c:order val="1"/>
          <c:tx>
            <c:strRef>
              <c:f>CityMap!$O$2</c:f>
              <c:strCache>
                <c:ptCount val="1"/>
                <c:pt idx="0">
                  <c:v>Turf</c:v>
                </c:pt>
              </c:strCache>
            </c:strRef>
          </c:tx>
          <c:spPr>
            <a:solidFill>
              <a:schemeClr val="accent6">
                <a:lumMod val="40000"/>
                <a:lumOff val="60000"/>
              </a:schemeClr>
            </a:solidFill>
            <a:ln>
              <a:noFill/>
            </a:ln>
            <a:effectLst/>
          </c:spPr>
          <c:invertIfNegative val="0"/>
          <c:cat>
            <c:strRef>
              <c:f>CityMap!$M$3:$M$45</c:f>
              <c:strCache>
                <c:ptCount val="38"/>
                <c:pt idx="0">
                  <c:v>Eloy</c:v>
                </c:pt>
                <c:pt idx="1">
                  <c:v>EPCOR Sun City</c:v>
                </c:pt>
                <c:pt idx="2">
                  <c:v>EPCOR Sun City West</c:v>
                </c:pt>
                <c:pt idx="3">
                  <c:v>Florence</c:v>
                </c:pt>
                <c:pt idx="4">
                  <c:v>Marana</c:v>
                </c:pt>
                <c:pt idx="5">
                  <c:v>Metro Water District </c:v>
                </c:pt>
                <c:pt idx="6">
                  <c:v>Surprise</c:v>
                </c:pt>
                <c:pt idx="7">
                  <c:v>AZ Water Co. White Tanks</c:v>
                </c:pt>
                <c:pt idx="8">
                  <c:v>Buckeye</c:v>
                </c:pt>
                <c:pt idx="9">
                  <c:v>Queen Creek</c:v>
                </c:pt>
                <c:pt idx="10">
                  <c:v>AZ Water Co. Pinal </c:v>
                </c:pt>
                <c:pt idx="11">
                  <c:v>Spanish Trail Water Co.</c:v>
                </c:pt>
                <c:pt idx="12">
                  <c:v>Del Webb</c:v>
                </c:pt>
                <c:pt idx="13">
                  <c:v>AZ Water Co. Superstition </c:v>
                </c:pt>
                <c:pt idx="14">
                  <c:v>Oro Valley </c:v>
                </c:pt>
                <c:pt idx="15">
                  <c:v>Vail Water Company </c:v>
                </c:pt>
                <c:pt idx="16">
                  <c:v>Tucson</c:v>
                </c:pt>
                <c:pt idx="17">
                  <c:v>Avondale</c:v>
                </c:pt>
                <c:pt idx="18">
                  <c:v>El Mirage</c:v>
                </c:pt>
                <c:pt idx="19">
                  <c:v>Flowing Wells</c:v>
                </c:pt>
                <c:pt idx="20">
                  <c:v>Tempe</c:v>
                </c:pt>
                <c:pt idx="21">
                  <c:v>Rio Verde Utilities</c:v>
                </c:pt>
                <c:pt idx="22">
                  <c:v>Goodyear</c:v>
                </c:pt>
                <c:pt idx="23">
                  <c:v>EPCOR Paradise Valley</c:v>
                </c:pt>
                <c:pt idx="24">
                  <c:v>Peoria</c:v>
                </c:pt>
                <c:pt idx="25">
                  <c:v>Chaparral City Water Co.</c:v>
                </c:pt>
                <c:pt idx="26">
                  <c:v>Tonto Hills </c:v>
                </c:pt>
                <c:pt idx="27">
                  <c:v>Phoenix</c:v>
                </c:pt>
                <c:pt idx="28">
                  <c:v>Apache Junction</c:v>
                </c:pt>
                <c:pt idx="29">
                  <c:v>Chandler</c:v>
                </c:pt>
                <c:pt idx="30">
                  <c:v>Gilbert</c:v>
                </c:pt>
                <c:pt idx="31">
                  <c:v>Scottsdale</c:v>
                </c:pt>
                <c:pt idx="32">
                  <c:v>Cave Creek</c:v>
                </c:pt>
                <c:pt idx="33">
                  <c:v>EPCOR Agua Fria</c:v>
                </c:pt>
                <c:pt idx="34">
                  <c:v>Mesa</c:v>
                </c:pt>
                <c:pt idx="35">
                  <c:v>Glendale</c:v>
                </c:pt>
                <c:pt idx="36">
                  <c:v>Carefree Water Co.</c:v>
                </c:pt>
                <c:pt idx="37">
                  <c:v>EPCOR Anthem</c:v>
                </c:pt>
              </c:strCache>
            </c:strRef>
          </c:cat>
          <c:val>
            <c:numRef>
              <c:f>CityMap!$O$3:$O$45</c:f>
              <c:numCache>
                <c:formatCode>0.00</c:formatCode>
                <c:ptCount val="38"/>
                <c:pt idx="0">
                  <c:v>0</c:v>
                </c:pt>
                <c:pt idx="1">
                  <c:v>0</c:v>
                </c:pt>
                <c:pt idx="2">
                  <c:v>0</c:v>
                </c:pt>
                <c:pt idx="3">
                  <c:v>0</c:v>
                </c:pt>
                <c:pt idx="4">
                  <c:v>0</c:v>
                </c:pt>
                <c:pt idx="5">
                  <c:v>0</c:v>
                </c:pt>
                <c:pt idx="6">
                  <c:v>0</c:v>
                </c:pt>
                <c:pt idx="7">
                  <c:v>0.25929752066115702</c:v>
                </c:pt>
                <c:pt idx="8">
                  <c:v>1</c:v>
                </c:pt>
                <c:pt idx="9">
                  <c:v>1</c:v>
                </c:pt>
                <c:pt idx="10">
                  <c:v>0.23912634155526266</c:v>
                </c:pt>
                <c:pt idx="11">
                  <c:v>0</c:v>
                </c:pt>
                <c:pt idx="12">
                  <c:v>0</c:v>
                </c:pt>
                <c:pt idx="13">
                  <c:v>0.47111257840871573</c:v>
                </c:pt>
                <c:pt idx="14">
                  <c:v>0</c:v>
                </c:pt>
                <c:pt idx="15">
                  <c:v>0</c:v>
                </c:pt>
                <c:pt idx="16">
                  <c:v>0</c:v>
                </c:pt>
                <c:pt idx="17">
                  <c:v>0</c:v>
                </c:pt>
                <c:pt idx="18">
                  <c:v>0</c:v>
                </c:pt>
                <c:pt idx="19">
                  <c:v>0</c:v>
                </c:pt>
                <c:pt idx="20">
                  <c:v>0</c:v>
                </c:pt>
                <c:pt idx="21">
                  <c:v>0</c:v>
                </c:pt>
                <c:pt idx="22">
                  <c:v>0</c:v>
                </c:pt>
                <c:pt idx="23">
                  <c:v>0</c:v>
                </c:pt>
                <c:pt idx="24">
                  <c:v>4.0689869484151653E-2</c:v>
                </c:pt>
                <c:pt idx="25">
                  <c:v>0</c:v>
                </c:pt>
                <c:pt idx="26">
                  <c:v>0</c:v>
                </c:pt>
                <c:pt idx="27">
                  <c:v>2.9298623507262259E-3</c:v>
                </c:pt>
                <c:pt idx="28">
                  <c:v>0</c:v>
                </c:pt>
                <c:pt idx="29">
                  <c:v>0</c:v>
                </c:pt>
                <c:pt idx="30">
                  <c:v>0</c:v>
                </c:pt>
                <c:pt idx="31">
                  <c:v>0.1119762300474553</c:v>
                </c:pt>
                <c:pt idx="32">
                  <c:v>0.11711350293542074</c:v>
                </c:pt>
                <c:pt idx="33">
                  <c:v>3.0555458515283844E-2</c:v>
                </c:pt>
                <c:pt idx="34">
                  <c:v>3.1631860721729535E-2</c:v>
                </c:pt>
                <c:pt idx="35">
                  <c:v>0</c:v>
                </c:pt>
                <c:pt idx="36">
                  <c:v>0</c:v>
                </c:pt>
                <c:pt idx="37">
                  <c:v>0</c:v>
                </c:pt>
              </c:numCache>
            </c:numRef>
          </c:val>
          <c:extLst>
            <c:ext xmlns:c16="http://schemas.microsoft.com/office/drawing/2014/chart" uri="{C3380CC4-5D6E-409C-BE32-E72D297353CC}">
              <c16:uniqueId val="{00000001-8E7E-4AB1-91A2-527F0D5AF357}"/>
            </c:ext>
          </c:extLst>
        </c:ser>
        <c:ser>
          <c:idx val="2"/>
          <c:order val="2"/>
          <c:tx>
            <c:strRef>
              <c:f>CityMap!$P$2</c:f>
              <c:strCache>
                <c:ptCount val="1"/>
                <c:pt idx="0">
                  <c:v>Agriculture</c:v>
                </c:pt>
              </c:strCache>
            </c:strRef>
          </c:tx>
          <c:spPr>
            <a:solidFill>
              <a:srgbClr val="00B050"/>
            </a:solidFill>
            <a:ln>
              <a:noFill/>
            </a:ln>
            <a:effectLst/>
          </c:spPr>
          <c:invertIfNegative val="0"/>
          <c:cat>
            <c:strRef>
              <c:f>CityMap!$M$3:$M$45</c:f>
              <c:strCache>
                <c:ptCount val="38"/>
                <c:pt idx="0">
                  <c:v>Eloy</c:v>
                </c:pt>
                <c:pt idx="1">
                  <c:v>EPCOR Sun City</c:v>
                </c:pt>
                <c:pt idx="2">
                  <c:v>EPCOR Sun City West</c:v>
                </c:pt>
                <c:pt idx="3">
                  <c:v>Florence</c:v>
                </c:pt>
                <c:pt idx="4">
                  <c:v>Marana</c:v>
                </c:pt>
                <c:pt idx="5">
                  <c:v>Metro Water District </c:v>
                </c:pt>
                <c:pt idx="6">
                  <c:v>Surprise</c:v>
                </c:pt>
                <c:pt idx="7">
                  <c:v>AZ Water Co. White Tanks</c:v>
                </c:pt>
                <c:pt idx="8">
                  <c:v>Buckeye</c:v>
                </c:pt>
                <c:pt idx="9">
                  <c:v>Queen Creek</c:v>
                </c:pt>
                <c:pt idx="10">
                  <c:v>AZ Water Co. Pinal </c:v>
                </c:pt>
                <c:pt idx="11">
                  <c:v>Spanish Trail Water Co.</c:v>
                </c:pt>
                <c:pt idx="12">
                  <c:v>Del Webb</c:v>
                </c:pt>
                <c:pt idx="13">
                  <c:v>AZ Water Co. Superstition </c:v>
                </c:pt>
                <c:pt idx="14">
                  <c:v>Oro Valley </c:v>
                </c:pt>
                <c:pt idx="15">
                  <c:v>Vail Water Company </c:v>
                </c:pt>
                <c:pt idx="16">
                  <c:v>Tucson</c:v>
                </c:pt>
                <c:pt idx="17">
                  <c:v>Avondale</c:v>
                </c:pt>
                <c:pt idx="18">
                  <c:v>El Mirage</c:v>
                </c:pt>
                <c:pt idx="19">
                  <c:v>Flowing Wells</c:v>
                </c:pt>
                <c:pt idx="20">
                  <c:v>Tempe</c:v>
                </c:pt>
                <c:pt idx="21">
                  <c:v>Rio Verde Utilities</c:v>
                </c:pt>
                <c:pt idx="22">
                  <c:v>Goodyear</c:v>
                </c:pt>
                <c:pt idx="23">
                  <c:v>EPCOR Paradise Valley</c:v>
                </c:pt>
                <c:pt idx="24">
                  <c:v>Peoria</c:v>
                </c:pt>
                <c:pt idx="25">
                  <c:v>Chaparral City Water Co.</c:v>
                </c:pt>
                <c:pt idx="26">
                  <c:v>Tonto Hills </c:v>
                </c:pt>
                <c:pt idx="27">
                  <c:v>Phoenix</c:v>
                </c:pt>
                <c:pt idx="28">
                  <c:v>Apache Junction</c:v>
                </c:pt>
                <c:pt idx="29">
                  <c:v>Chandler</c:v>
                </c:pt>
                <c:pt idx="30">
                  <c:v>Gilbert</c:v>
                </c:pt>
                <c:pt idx="31">
                  <c:v>Scottsdale</c:v>
                </c:pt>
                <c:pt idx="32">
                  <c:v>Cave Creek</c:v>
                </c:pt>
                <c:pt idx="33">
                  <c:v>EPCOR Agua Fria</c:v>
                </c:pt>
                <c:pt idx="34">
                  <c:v>Mesa</c:v>
                </c:pt>
                <c:pt idx="35">
                  <c:v>Glendale</c:v>
                </c:pt>
                <c:pt idx="36">
                  <c:v>Carefree Water Co.</c:v>
                </c:pt>
                <c:pt idx="37">
                  <c:v>EPCOR Anthem</c:v>
                </c:pt>
              </c:strCache>
            </c:strRef>
          </c:cat>
          <c:val>
            <c:numRef>
              <c:f>CityMap!$P$3:$P$45</c:f>
              <c:numCache>
                <c:formatCode>0.00</c:formatCode>
                <c:ptCount val="38"/>
                <c:pt idx="0">
                  <c:v>1</c:v>
                </c:pt>
                <c:pt idx="1">
                  <c:v>1</c:v>
                </c:pt>
                <c:pt idx="2">
                  <c:v>1</c:v>
                </c:pt>
                <c:pt idx="3">
                  <c:v>1</c:v>
                </c:pt>
                <c:pt idx="4">
                  <c:v>1</c:v>
                </c:pt>
                <c:pt idx="5">
                  <c:v>1</c:v>
                </c:pt>
                <c:pt idx="6">
                  <c:v>1</c:v>
                </c:pt>
                <c:pt idx="7">
                  <c:v>0.74070247933884292</c:v>
                </c:pt>
                <c:pt idx="8">
                  <c:v>0</c:v>
                </c:pt>
                <c:pt idx="9">
                  <c:v>0</c:v>
                </c:pt>
                <c:pt idx="10">
                  <c:v>0.71398983242327241</c:v>
                </c:pt>
                <c:pt idx="11">
                  <c:v>0.90121830754033583</c:v>
                </c:pt>
                <c:pt idx="12">
                  <c:v>0.8536977491961415</c:v>
                </c:pt>
                <c:pt idx="13">
                  <c:v>0.26477385275668536</c:v>
                </c:pt>
                <c:pt idx="14">
                  <c:v>0.38816108685104317</c:v>
                </c:pt>
                <c:pt idx="15">
                  <c:v>0.13839526117393647</c:v>
                </c:pt>
                <c:pt idx="16">
                  <c:v>8.9049087423951997E-2</c:v>
                </c:pt>
                <c:pt idx="17">
                  <c:v>0</c:v>
                </c:pt>
                <c:pt idx="18">
                  <c:v>0</c:v>
                </c:pt>
                <c:pt idx="19">
                  <c:v>0</c:v>
                </c:pt>
                <c:pt idx="20">
                  <c:v>0</c:v>
                </c:pt>
                <c:pt idx="21">
                  <c:v>0</c:v>
                </c:pt>
                <c:pt idx="22">
                  <c:v>0.94673150870843703</c:v>
                </c:pt>
                <c:pt idx="23">
                  <c:v>0.79824275951838597</c:v>
                </c:pt>
                <c:pt idx="24">
                  <c:v>0</c:v>
                </c:pt>
                <c:pt idx="25">
                  <c:v>0.4879432624113475</c:v>
                </c:pt>
                <c:pt idx="26">
                  <c:v>0.40909090909090912</c:v>
                </c:pt>
                <c:pt idx="27">
                  <c:v>6.7663543288716238E-2</c:v>
                </c:pt>
                <c:pt idx="28">
                  <c:v>0.36062026685899745</c:v>
                </c:pt>
                <c:pt idx="29">
                  <c:v>0.16114477246358128</c:v>
                </c:pt>
                <c:pt idx="30">
                  <c:v>0.20498524106264349</c:v>
                </c:pt>
                <c:pt idx="31">
                  <c:v>0</c:v>
                </c:pt>
                <c:pt idx="32">
                  <c:v>0</c:v>
                </c:pt>
                <c:pt idx="33">
                  <c:v>3.1179039301310045E-2</c:v>
                </c:pt>
                <c:pt idx="34">
                  <c:v>0</c:v>
                </c:pt>
                <c:pt idx="35">
                  <c:v>2.2411474675033616E-2</c:v>
                </c:pt>
                <c:pt idx="36">
                  <c:v>0</c:v>
                </c:pt>
                <c:pt idx="37">
                  <c:v>0</c:v>
                </c:pt>
              </c:numCache>
            </c:numRef>
          </c:val>
          <c:extLst>
            <c:ext xmlns:c16="http://schemas.microsoft.com/office/drawing/2014/chart" uri="{C3380CC4-5D6E-409C-BE32-E72D297353CC}">
              <c16:uniqueId val="{00000002-8E7E-4AB1-91A2-527F0D5AF357}"/>
            </c:ext>
          </c:extLst>
        </c:ser>
        <c:ser>
          <c:idx val="3"/>
          <c:order val="3"/>
          <c:tx>
            <c:strRef>
              <c:f>CityMap!$Q$2</c:f>
              <c:strCache>
                <c:ptCount val="1"/>
                <c:pt idx="0">
                  <c:v>Aquifer Recharge</c:v>
                </c:pt>
              </c:strCache>
            </c:strRef>
          </c:tx>
          <c:spPr>
            <a:solidFill>
              <a:schemeClr val="accent4"/>
            </a:solidFill>
            <a:ln>
              <a:noFill/>
            </a:ln>
            <a:effectLst/>
          </c:spPr>
          <c:invertIfNegative val="0"/>
          <c:cat>
            <c:strRef>
              <c:f>CityMap!$M$3:$M$45</c:f>
              <c:strCache>
                <c:ptCount val="38"/>
                <c:pt idx="0">
                  <c:v>Eloy</c:v>
                </c:pt>
                <c:pt idx="1">
                  <c:v>EPCOR Sun City</c:v>
                </c:pt>
                <c:pt idx="2">
                  <c:v>EPCOR Sun City West</c:v>
                </c:pt>
                <c:pt idx="3">
                  <c:v>Florence</c:v>
                </c:pt>
                <c:pt idx="4">
                  <c:v>Marana</c:v>
                </c:pt>
                <c:pt idx="5">
                  <c:v>Metro Water District </c:v>
                </c:pt>
                <c:pt idx="6">
                  <c:v>Surprise</c:v>
                </c:pt>
                <c:pt idx="7">
                  <c:v>AZ Water Co. White Tanks</c:v>
                </c:pt>
                <c:pt idx="8">
                  <c:v>Buckeye</c:v>
                </c:pt>
                <c:pt idx="9">
                  <c:v>Queen Creek</c:v>
                </c:pt>
                <c:pt idx="10">
                  <c:v>AZ Water Co. Pinal </c:v>
                </c:pt>
                <c:pt idx="11">
                  <c:v>Spanish Trail Water Co.</c:v>
                </c:pt>
                <c:pt idx="12">
                  <c:v>Del Webb</c:v>
                </c:pt>
                <c:pt idx="13">
                  <c:v>AZ Water Co. Superstition </c:v>
                </c:pt>
                <c:pt idx="14">
                  <c:v>Oro Valley </c:v>
                </c:pt>
                <c:pt idx="15">
                  <c:v>Vail Water Company </c:v>
                </c:pt>
                <c:pt idx="16">
                  <c:v>Tucson</c:v>
                </c:pt>
                <c:pt idx="17">
                  <c:v>Avondale</c:v>
                </c:pt>
                <c:pt idx="18">
                  <c:v>El Mirage</c:v>
                </c:pt>
                <c:pt idx="19">
                  <c:v>Flowing Wells</c:v>
                </c:pt>
                <c:pt idx="20">
                  <c:v>Tempe</c:v>
                </c:pt>
                <c:pt idx="21">
                  <c:v>Rio Verde Utilities</c:v>
                </c:pt>
                <c:pt idx="22">
                  <c:v>Goodyear</c:v>
                </c:pt>
                <c:pt idx="23">
                  <c:v>EPCOR Paradise Valley</c:v>
                </c:pt>
                <c:pt idx="24">
                  <c:v>Peoria</c:v>
                </c:pt>
                <c:pt idx="25">
                  <c:v>Chaparral City Water Co.</c:v>
                </c:pt>
                <c:pt idx="26">
                  <c:v>Tonto Hills </c:v>
                </c:pt>
                <c:pt idx="27">
                  <c:v>Phoenix</c:v>
                </c:pt>
                <c:pt idx="28">
                  <c:v>Apache Junction</c:v>
                </c:pt>
                <c:pt idx="29">
                  <c:v>Chandler</c:v>
                </c:pt>
                <c:pt idx="30">
                  <c:v>Gilbert</c:v>
                </c:pt>
                <c:pt idx="31">
                  <c:v>Scottsdale</c:v>
                </c:pt>
                <c:pt idx="32">
                  <c:v>Cave Creek</c:v>
                </c:pt>
                <c:pt idx="33">
                  <c:v>EPCOR Agua Fria</c:v>
                </c:pt>
                <c:pt idx="34">
                  <c:v>Mesa</c:v>
                </c:pt>
                <c:pt idx="35">
                  <c:v>Glendale</c:v>
                </c:pt>
                <c:pt idx="36">
                  <c:v>Carefree Water Co.</c:v>
                </c:pt>
                <c:pt idx="37">
                  <c:v>EPCOR Anthem</c:v>
                </c:pt>
              </c:strCache>
            </c:strRef>
          </c:cat>
          <c:val>
            <c:numRef>
              <c:f>CityMap!$Q$3:$Q$45</c:f>
              <c:numCache>
                <c:formatCode>0.00</c:formatCode>
                <c:ptCount val="38"/>
                <c:pt idx="0">
                  <c:v>0</c:v>
                </c:pt>
                <c:pt idx="1">
                  <c:v>0</c:v>
                </c:pt>
                <c:pt idx="2">
                  <c:v>0</c:v>
                </c:pt>
                <c:pt idx="3">
                  <c:v>0</c:v>
                </c:pt>
                <c:pt idx="4">
                  <c:v>0</c:v>
                </c:pt>
                <c:pt idx="5">
                  <c:v>0</c:v>
                </c:pt>
                <c:pt idx="6">
                  <c:v>0</c:v>
                </c:pt>
                <c:pt idx="7">
                  <c:v>0</c:v>
                </c:pt>
                <c:pt idx="8">
                  <c:v>0</c:v>
                </c:pt>
                <c:pt idx="9">
                  <c:v>0</c:v>
                </c:pt>
                <c:pt idx="10">
                  <c:v>4.6883826021464882E-2</c:v>
                </c:pt>
                <c:pt idx="11">
                  <c:v>9.8781692459664144E-2</c:v>
                </c:pt>
                <c:pt idx="12">
                  <c:v>0.14630225080385853</c:v>
                </c:pt>
                <c:pt idx="13">
                  <c:v>0.26411356883459886</c:v>
                </c:pt>
                <c:pt idx="14">
                  <c:v>0.61183891314895678</c:v>
                </c:pt>
                <c:pt idx="15">
                  <c:v>0.86160473882606359</c:v>
                </c:pt>
                <c:pt idx="16">
                  <c:v>0.91063144150901465</c:v>
                </c:pt>
                <c:pt idx="17">
                  <c:v>1</c:v>
                </c:pt>
                <c:pt idx="18">
                  <c:v>1</c:v>
                </c:pt>
                <c:pt idx="19">
                  <c:v>1</c:v>
                </c:pt>
                <c:pt idx="20">
                  <c:v>0.12505230358335187</c:v>
                </c:pt>
                <c:pt idx="21">
                  <c:v>0</c:v>
                </c:pt>
                <c:pt idx="22">
                  <c:v>0</c:v>
                </c:pt>
                <c:pt idx="23">
                  <c:v>0</c:v>
                </c:pt>
                <c:pt idx="24">
                  <c:v>0.62119328775637039</c:v>
                </c:pt>
                <c:pt idx="25">
                  <c:v>0</c:v>
                </c:pt>
                <c:pt idx="26">
                  <c:v>0</c:v>
                </c:pt>
                <c:pt idx="27">
                  <c:v>0.30106234638568924</c:v>
                </c:pt>
                <c:pt idx="28">
                  <c:v>0</c:v>
                </c:pt>
                <c:pt idx="29">
                  <c:v>0.10635554982596365</c:v>
                </c:pt>
                <c:pt idx="30">
                  <c:v>4.5178747130206628E-2</c:v>
                </c:pt>
                <c:pt idx="31">
                  <c:v>8.3939140772932547E-2</c:v>
                </c:pt>
                <c:pt idx="32">
                  <c:v>0</c:v>
                </c:pt>
                <c:pt idx="33">
                  <c:v>0</c:v>
                </c:pt>
                <c:pt idx="34">
                  <c:v>0</c:v>
                </c:pt>
                <c:pt idx="35">
                  <c:v>0</c:v>
                </c:pt>
                <c:pt idx="36">
                  <c:v>0</c:v>
                </c:pt>
                <c:pt idx="37">
                  <c:v>0</c:v>
                </c:pt>
              </c:numCache>
            </c:numRef>
          </c:val>
          <c:extLst>
            <c:ext xmlns:c16="http://schemas.microsoft.com/office/drawing/2014/chart" uri="{C3380CC4-5D6E-409C-BE32-E72D297353CC}">
              <c16:uniqueId val="{00000003-8E7E-4AB1-91A2-527F0D5AF357}"/>
            </c:ext>
          </c:extLst>
        </c:ser>
        <c:ser>
          <c:idx val="4"/>
          <c:order val="4"/>
          <c:tx>
            <c:strRef>
              <c:f>CityMap!$R$2</c:f>
              <c:strCache>
                <c:ptCount val="1"/>
                <c:pt idx="0">
                  <c:v>Exchange</c:v>
                </c:pt>
              </c:strCache>
            </c:strRef>
          </c:tx>
          <c:spPr>
            <a:solidFill>
              <a:schemeClr val="tx1"/>
            </a:solidFill>
            <a:ln>
              <a:noFill/>
            </a:ln>
            <a:effectLst/>
          </c:spPr>
          <c:invertIfNegative val="0"/>
          <c:cat>
            <c:strRef>
              <c:f>CityMap!$M$3:$M$45</c:f>
              <c:strCache>
                <c:ptCount val="38"/>
                <c:pt idx="0">
                  <c:v>Eloy</c:v>
                </c:pt>
                <c:pt idx="1">
                  <c:v>EPCOR Sun City</c:v>
                </c:pt>
                <c:pt idx="2">
                  <c:v>EPCOR Sun City West</c:v>
                </c:pt>
                <c:pt idx="3">
                  <c:v>Florence</c:v>
                </c:pt>
                <c:pt idx="4">
                  <c:v>Marana</c:v>
                </c:pt>
                <c:pt idx="5">
                  <c:v>Metro Water District </c:v>
                </c:pt>
                <c:pt idx="6">
                  <c:v>Surprise</c:v>
                </c:pt>
                <c:pt idx="7">
                  <c:v>AZ Water Co. White Tanks</c:v>
                </c:pt>
                <c:pt idx="8">
                  <c:v>Buckeye</c:v>
                </c:pt>
                <c:pt idx="9">
                  <c:v>Queen Creek</c:v>
                </c:pt>
                <c:pt idx="10">
                  <c:v>AZ Water Co. Pinal </c:v>
                </c:pt>
                <c:pt idx="11">
                  <c:v>Spanish Trail Water Co.</c:v>
                </c:pt>
                <c:pt idx="12">
                  <c:v>Del Webb</c:v>
                </c:pt>
                <c:pt idx="13">
                  <c:v>AZ Water Co. Superstition </c:v>
                </c:pt>
                <c:pt idx="14">
                  <c:v>Oro Valley </c:v>
                </c:pt>
                <c:pt idx="15">
                  <c:v>Vail Water Company </c:v>
                </c:pt>
                <c:pt idx="16">
                  <c:v>Tucson</c:v>
                </c:pt>
                <c:pt idx="17">
                  <c:v>Avondale</c:v>
                </c:pt>
                <c:pt idx="18">
                  <c:v>El Mirage</c:v>
                </c:pt>
                <c:pt idx="19">
                  <c:v>Flowing Wells</c:v>
                </c:pt>
                <c:pt idx="20">
                  <c:v>Tempe</c:v>
                </c:pt>
                <c:pt idx="21">
                  <c:v>Rio Verde Utilities</c:v>
                </c:pt>
                <c:pt idx="22">
                  <c:v>Goodyear</c:v>
                </c:pt>
                <c:pt idx="23">
                  <c:v>EPCOR Paradise Valley</c:v>
                </c:pt>
                <c:pt idx="24">
                  <c:v>Peoria</c:v>
                </c:pt>
                <c:pt idx="25">
                  <c:v>Chaparral City Water Co.</c:v>
                </c:pt>
                <c:pt idx="26">
                  <c:v>Tonto Hills </c:v>
                </c:pt>
                <c:pt idx="27">
                  <c:v>Phoenix</c:v>
                </c:pt>
                <c:pt idx="28">
                  <c:v>Apache Junction</c:v>
                </c:pt>
                <c:pt idx="29">
                  <c:v>Chandler</c:v>
                </c:pt>
                <c:pt idx="30">
                  <c:v>Gilbert</c:v>
                </c:pt>
                <c:pt idx="31">
                  <c:v>Scottsdale</c:v>
                </c:pt>
                <c:pt idx="32">
                  <c:v>Cave Creek</c:v>
                </c:pt>
                <c:pt idx="33">
                  <c:v>EPCOR Agua Fria</c:v>
                </c:pt>
                <c:pt idx="34">
                  <c:v>Mesa</c:v>
                </c:pt>
                <c:pt idx="35">
                  <c:v>Glendale</c:v>
                </c:pt>
                <c:pt idx="36">
                  <c:v>Carefree Water Co.</c:v>
                </c:pt>
                <c:pt idx="37">
                  <c:v>EPCOR Anthem</c:v>
                </c:pt>
              </c:strCache>
            </c:strRef>
          </c:cat>
          <c:val>
            <c:numRef>
              <c:f>CityMap!$R$3:$R$45</c:f>
              <c:numCache>
                <c:formatCode>0.00</c:formatCode>
                <c:ptCount val="38"/>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0.87494769641664805</c:v>
                </c:pt>
                <c:pt idx="21">
                  <c:v>1</c:v>
                </c:pt>
                <c:pt idx="22">
                  <c:v>5.3268491291562997E-2</c:v>
                </c:pt>
                <c:pt idx="23">
                  <c:v>0.20175724048161406</c:v>
                </c:pt>
                <c:pt idx="24">
                  <c:v>0</c:v>
                </c:pt>
                <c:pt idx="25">
                  <c:v>0</c:v>
                </c:pt>
                <c:pt idx="26">
                  <c:v>0</c:v>
                </c:pt>
                <c:pt idx="27">
                  <c:v>3.027524429083767E-2</c:v>
                </c:pt>
                <c:pt idx="28">
                  <c:v>0</c:v>
                </c:pt>
                <c:pt idx="29">
                  <c:v>0.13536160886940829</c:v>
                </c:pt>
                <c:pt idx="30">
                  <c:v>0.15852191975511096</c:v>
                </c:pt>
                <c:pt idx="31">
                  <c:v>6.9574393951369164E-3</c:v>
                </c:pt>
                <c:pt idx="32">
                  <c:v>0</c:v>
                </c:pt>
                <c:pt idx="33">
                  <c:v>0</c:v>
                </c:pt>
                <c:pt idx="34">
                  <c:v>0</c:v>
                </c:pt>
                <c:pt idx="35">
                  <c:v>0</c:v>
                </c:pt>
                <c:pt idx="36">
                  <c:v>0</c:v>
                </c:pt>
                <c:pt idx="37">
                  <c:v>0</c:v>
                </c:pt>
              </c:numCache>
            </c:numRef>
          </c:val>
          <c:extLst>
            <c:ext xmlns:c16="http://schemas.microsoft.com/office/drawing/2014/chart" uri="{C3380CC4-5D6E-409C-BE32-E72D297353CC}">
              <c16:uniqueId val="{00000004-8E7E-4AB1-91A2-527F0D5AF357}"/>
            </c:ext>
          </c:extLst>
        </c:ser>
        <c:dLbls>
          <c:showLegendKey val="0"/>
          <c:showVal val="0"/>
          <c:showCatName val="0"/>
          <c:showSerName val="0"/>
          <c:showPercent val="0"/>
          <c:showBubbleSize val="0"/>
        </c:dLbls>
        <c:gapWidth val="150"/>
        <c:overlap val="100"/>
        <c:axId val="735237247"/>
        <c:axId val="578209887"/>
      </c:barChart>
      <c:catAx>
        <c:axId val="735237247"/>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578209887"/>
        <c:crosses val="autoZero"/>
        <c:auto val="1"/>
        <c:lblAlgn val="ctr"/>
        <c:lblOffset val="100"/>
        <c:noMultiLvlLbl val="0"/>
      </c:catAx>
      <c:valAx>
        <c:axId val="578209887"/>
        <c:scaling>
          <c:orientation val="minMax"/>
          <c:max val="1"/>
        </c:scaling>
        <c:delete val="0"/>
        <c:axPos val="b"/>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73523724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E4E9-4842-A3F1-BA0E0B90814C}"/>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E4E9-4842-A3F1-BA0E0B90814C}"/>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E4E9-4842-A3F1-BA0E0B90814C}"/>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E4E9-4842-A3F1-BA0E0B90814C}"/>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E4E9-4842-A3F1-BA0E0B90814C}"/>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E4E9-4842-A3F1-BA0E0B90814C}"/>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E4E9-4842-A3F1-BA0E0B90814C}"/>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E4E9-4842-A3F1-BA0E0B90814C}"/>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E4E9-4842-A3F1-BA0E0B90814C}"/>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E4E9-4842-A3F1-BA0E0B90814C}"/>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E4E9-4842-A3F1-BA0E0B90814C}"/>
              </c:ext>
            </c:extLst>
          </c:dPt>
          <c:dPt>
            <c:idx val="11"/>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17-E4E9-4842-A3F1-BA0E0B90814C}"/>
              </c:ext>
            </c:extLst>
          </c:dPt>
          <c:dPt>
            <c:idx val="12"/>
            <c:bubble3D val="0"/>
            <c:spPr>
              <a:solidFill>
                <a:schemeClr val="accent1">
                  <a:lumMod val="80000"/>
                  <a:lumOff val="20000"/>
                </a:schemeClr>
              </a:solidFill>
              <a:ln w="19050">
                <a:solidFill>
                  <a:schemeClr val="lt1"/>
                </a:solidFill>
              </a:ln>
              <a:effectLst/>
            </c:spPr>
            <c:extLst>
              <c:ext xmlns:c16="http://schemas.microsoft.com/office/drawing/2014/chart" uri="{C3380CC4-5D6E-409C-BE32-E72D297353CC}">
                <c16:uniqueId val="{00000019-E4E9-4842-A3F1-BA0E0B90814C}"/>
              </c:ext>
            </c:extLst>
          </c:dPt>
          <c:dPt>
            <c:idx val="13"/>
            <c:bubble3D val="0"/>
            <c:spPr>
              <a:solidFill>
                <a:schemeClr val="accent2">
                  <a:lumMod val="80000"/>
                  <a:lumOff val="20000"/>
                </a:schemeClr>
              </a:solidFill>
              <a:ln w="19050">
                <a:solidFill>
                  <a:schemeClr val="lt1"/>
                </a:solidFill>
              </a:ln>
              <a:effectLst/>
            </c:spPr>
            <c:extLst>
              <c:ext xmlns:c16="http://schemas.microsoft.com/office/drawing/2014/chart" uri="{C3380CC4-5D6E-409C-BE32-E72D297353CC}">
                <c16:uniqueId val="{0000001B-E4E9-4842-A3F1-BA0E0B90814C}"/>
              </c:ext>
            </c:extLst>
          </c:dPt>
          <c:dPt>
            <c:idx val="14"/>
            <c:bubble3D val="0"/>
            <c:spPr>
              <a:solidFill>
                <a:schemeClr val="accent3">
                  <a:lumMod val="80000"/>
                  <a:lumOff val="20000"/>
                </a:schemeClr>
              </a:solidFill>
              <a:ln w="19050">
                <a:solidFill>
                  <a:schemeClr val="lt1"/>
                </a:solidFill>
              </a:ln>
              <a:effectLst/>
            </c:spPr>
            <c:extLst>
              <c:ext xmlns:c16="http://schemas.microsoft.com/office/drawing/2014/chart" uri="{C3380CC4-5D6E-409C-BE32-E72D297353CC}">
                <c16:uniqueId val="{0000001D-E4E9-4842-A3F1-BA0E0B90814C}"/>
              </c:ext>
            </c:extLst>
          </c:dPt>
          <c:cat>
            <c:strRef>
              <c:f>PublicHealth!$O$3:$O$17</c:f>
              <c:strCache>
                <c:ptCount val="15"/>
                <c:pt idx="0">
                  <c:v>Phoenix</c:v>
                </c:pt>
                <c:pt idx="1">
                  <c:v>Scottsdale</c:v>
                </c:pt>
                <c:pt idx="2">
                  <c:v>Mesa</c:v>
                </c:pt>
                <c:pt idx="3">
                  <c:v>Gilbert</c:v>
                </c:pt>
                <c:pt idx="4">
                  <c:v>Glendale</c:v>
                </c:pt>
                <c:pt idx="5">
                  <c:v>Chandler</c:v>
                </c:pt>
                <c:pt idx="6">
                  <c:v>EPCOR Agua Fria</c:v>
                </c:pt>
                <c:pt idx="7">
                  <c:v>Peoria</c:v>
                </c:pt>
                <c:pt idx="8">
                  <c:v>EPCOR Anthem</c:v>
                </c:pt>
                <c:pt idx="9">
                  <c:v>EPCOR Chaparral City</c:v>
                </c:pt>
                <c:pt idx="10">
                  <c:v>Cave Creek</c:v>
                </c:pt>
                <c:pt idx="11">
                  <c:v>Apache Junction</c:v>
                </c:pt>
                <c:pt idx="12">
                  <c:v>EPCOR Paradise Valley</c:v>
                </c:pt>
                <c:pt idx="13">
                  <c:v>Carefree</c:v>
                </c:pt>
                <c:pt idx="14">
                  <c:v>Tonto Hills</c:v>
                </c:pt>
              </c:strCache>
            </c:strRef>
          </c:cat>
          <c:val>
            <c:numRef>
              <c:f>PublicHealth!$P$3:$P$17</c:f>
              <c:numCache>
                <c:formatCode>#,##0</c:formatCode>
                <c:ptCount val="15"/>
                <c:pt idx="0">
                  <c:v>115802</c:v>
                </c:pt>
                <c:pt idx="1">
                  <c:v>59044.91</c:v>
                </c:pt>
                <c:pt idx="2">
                  <c:v>51665.71</c:v>
                </c:pt>
                <c:pt idx="3">
                  <c:v>21501</c:v>
                </c:pt>
                <c:pt idx="4">
                  <c:v>21295</c:v>
                </c:pt>
                <c:pt idx="5">
                  <c:v>15851</c:v>
                </c:pt>
                <c:pt idx="6">
                  <c:v>11093</c:v>
                </c:pt>
                <c:pt idx="7">
                  <c:v>10984</c:v>
                </c:pt>
                <c:pt idx="8">
                  <c:v>5308</c:v>
                </c:pt>
                <c:pt idx="9">
                  <c:v>3112</c:v>
                </c:pt>
                <c:pt idx="10">
                  <c:v>2157.16</c:v>
                </c:pt>
                <c:pt idx="11">
                  <c:v>1502</c:v>
                </c:pt>
                <c:pt idx="12">
                  <c:v>1101</c:v>
                </c:pt>
                <c:pt idx="13">
                  <c:v>650</c:v>
                </c:pt>
                <c:pt idx="14">
                  <c:v>40.03</c:v>
                </c:pt>
              </c:numCache>
            </c:numRef>
          </c:val>
          <c:extLst>
            <c:ext xmlns:c16="http://schemas.microsoft.com/office/drawing/2014/chart" uri="{C3380CC4-5D6E-409C-BE32-E72D297353CC}">
              <c16:uniqueId val="{0000001E-E4E9-4842-A3F1-BA0E0B90814C}"/>
            </c:ext>
          </c:extLst>
        </c:ser>
        <c:dLbls>
          <c:showLegendKey val="0"/>
          <c:showVal val="0"/>
          <c:showCatName val="0"/>
          <c:showSerName val="0"/>
          <c:showPercent val="0"/>
          <c:showBubbleSize val="0"/>
          <c:showLeaderLines val="1"/>
        </c:dLbls>
        <c:firstSliceAng val="0"/>
        <c:holeSize val="75"/>
      </c:doughnutChart>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accent6"/>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800" b="1" dirty="0"/>
              <a:t>Phoenix Proportion</a:t>
            </a:r>
            <a:r>
              <a:rPr lang="en-US" sz="1800" b="1" baseline="0" dirty="0"/>
              <a:t> of SF Homes With Majority Turf, 1976-2014 Estimates</a:t>
            </a:r>
            <a:endParaRPr lang="en-US" sz="1800" b="1"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rgbClr val="2E83C3">
                <a:lumMod val="75000"/>
              </a:srgbClr>
            </a:solidFill>
            <a:ln>
              <a:noFill/>
            </a:ln>
            <a:effectLst/>
          </c:spPr>
          <c:invertIfNegative val="0"/>
          <c:cat>
            <c:numRef>
              <c:f>HistoricTurf!$B$7:$B$11</c:f>
              <c:numCache>
                <c:formatCode>General</c:formatCode>
                <c:ptCount val="5"/>
                <c:pt idx="0">
                  <c:v>1978</c:v>
                </c:pt>
                <c:pt idx="1">
                  <c:v>1988</c:v>
                </c:pt>
                <c:pt idx="2">
                  <c:v>1995</c:v>
                </c:pt>
                <c:pt idx="3">
                  <c:v>2003</c:v>
                </c:pt>
                <c:pt idx="4">
                  <c:v>2014</c:v>
                </c:pt>
              </c:numCache>
            </c:numRef>
          </c:cat>
          <c:val>
            <c:numRef>
              <c:f>HistoricTurf!$C$7:$C$11</c:f>
              <c:numCache>
                <c:formatCode>0%</c:formatCode>
                <c:ptCount val="5"/>
                <c:pt idx="0">
                  <c:v>0.80299999999999994</c:v>
                </c:pt>
                <c:pt idx="1">
                  <c:v>0.65100000000000002</c:v>
                </c:pt>
                <c:pt idx="2">
                  <c:v>0.47799999999999998</c:v>
                </c:pt>
                <c:pt idx="3">
                  <c:v>0.43400000000000005</c:v>
                </c:pt>
                <c:pt idx="4">
                  <c:v>0.14026602176541716</c:v>
                </c:pt>
              </c:numCache>
            </c:numRef>
          </c:val>
          <c:extLst>
            <c:ext xmlns:c16="http://schemas.microsoft.com/office/drawing/2014/chart" uri="{C3380CC4-5D6E-409C-BE32-E72D297353CC}">
              <c16:uniqueId val="{00000000-CEFF-47F6-8A7E-937C7F1E93F7}"/>
            </c:ext>
          </c:extLst>
        </c:ser>
        <c:dLbls>
          <c:showLegendKey val="0"/>
          <c:showVal val="0"/>
          <c:showCatName val="0"/>
          <c:showSerName val="0"/>
          <c:showPercent val="0"/>
          <c:showBubbleSize val="0"/>
        </c:dLbls>
        <c:gapWidth val="219"/>
        <c:overlap val="-27"/>
        <c:axId val="405217896"/>
        <c:axId val="405221424"/>
      </c:barChart>
      <c:catAx>
        <c:axId val="405217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05221424"/>
        <c:crosses val="autoZero"/>
        <c:auto val="1"/>
        <c:lblAlgn val="ctr"/>
        <c:lblOffset val="100"/>
        <c:noMultiLvlLbl val="0"/>
      </c:catAx>
      <c:valAx>
        <c:axId val="4052214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4052178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drawing2.xml.rels><?xml version="1.0" encoding="UTF-8" standalone="yes"?>
<Relationships xmlns="http://schemas.openxmlformats.org/package/2006/relationships"><Relationship Id="rId1" Type="http://schemas.openxmlformats.org/officeDocument/2006/relationships/image" Target="../media/image18.png"/></Relationships>
</file>

<file path=ppt/drawings/drawing1.xml><?xml version="1.0" encoding="utf-8"?>
<c:userShapes xmlns:c="http://schemas.openxmlformats.org/drawingml/2006/chart">
  <cdr:relSizeAnchor xmlns:cdr="http://schemas.openxmlformats.org/drawingml/2006/chartDrawing">
    <cdr:from>
      <cdr:x>0.01926</cdr:x>
      <cdr:y>0.95898</cdr:y>
    </cdr:from>
    <cdr:to>
      <cdr:x>0.1979</cdr:x>
      <cdr:y>0.98899</cdr:y>
    </cdr:to>
    <cdr:sp macro="" textlink="">
      <cdr:nvSpPr>
        <cdr:cNvPr id="2" name="TextBox 1">
          <a:extLst xmlns:a="http://schemas.openxmlformats.org/drawingml/2006/main">
            <a:ext uri="{FF2B5EF4-FFF2-40B4-BE49-F238E27FC236}">
              <a16:creationId xmlns:a16="http://schemas.microsoft.com/office/drawing/2014/main" id="{39B85FBB-DB92-45CC-A72A-04F5A2807E63}"/>
            </a:ext>
          </a:extLst>
        </cdr:cNvPr>
        <cdr:cNvSpPr txBox="1"/>
      </cdr:nvSpPr>
      <cdr:spPr>
        <a:xfrm xmlns:a="http://schemas.openxmlformats.org/drawingml/2006/main">
          <a:off x="104776" y="9129715"/>
          <a:ext cx="971550" cy="28575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100"/>
            <a:t>2021 Data</a:t>
          </a:r>
        </a:p>
      </cdr:txBody>
    </cdr:sp>
  </cdr:relSizeAnchor>
</c:userShapes>
</file>

<file path=ppt/drawings/drawing2.xml><?xml version="1.0" encoding="utf-8"?>
<c:userShapes xmlns:c="http://schemas.openxmlformats.org/drawingml/2006/chart">
  <cdr:relSizeAnchor xmlns:cdr="http://schemas.openxmlformats.org/drawingml/2006/chartDrawing">
    <cdr:from>
      <cdr:x>0.6</cdr:x>
      <cdr:y>0.04444</cdr:y>
    </cdr:from>
    <cdr:to>
      <cdr:x>0.89403</cdr:x>
      <cdr:y>0.09778</cdr:y>
    </cdr:to>
    <cdr:pic>
      <cdr:nvPicPr>
        <cdr:cNvPr id="2" name="chart">
          <a:extLst xmlns:a="http://schemas.openxmlformats.org/drawingml/2006/main">
            <a:ext uri="{FF2B5EF4-FFF2-40B4-BE49-F238E27FC236}">
              <a16:creationId xmlns:a16="http://schemas.microsoft.com/office/drawing/2014/main" id="{C42AB207-74C8-473F-BBDC-789FA992D7F9}"/>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5486400" y="304800"/>
          <a:ext cx="2688569" cy="365792"/>
        </a:xfrm>
        <a:prstGeom xmlns:a="http://schemas.openxmlformats.org/drawingml/2006/main" prst="rect">
          <a:avLst/>
        </a:prstGeom>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B030C6-94E2-4B5F-81E6-7370674AA73F}" type="datetimeFigureOut">
              <a:rPr lang="en-US" smtClean="0"/>
              <a:t>1/30/2023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1FAF4C-085C-4BA6-BBA5-0057F47CB775}" type="slidenum">
              <a:rPr lang="en-US" smtClean="0"/>
              <a:t>‹#›</a:t>
            </a:fld>
            <a:endParaRPr lang="en-US"/>
          </a:p>
        </p:txBody>
      </p:sp>
    </p:spTree>
    <p:extLst>
      <p:ext uri="{BB962C8B-B14F-4D97-AF65-F5344CB8AC3E}">
        <p14:creationId xmlns:p14="http://schemas.microsoft.com/office/powerpoint/2010/main" val="28298720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 – Morrison Institute was established in 1982</a:t>
            </a:r>
          </a:p>
          <a:p>
            <a:pPr marL="171450" indent="-171450">
              <a:buFontTx/>
              <a:buChar char="-"/>
            </a:pPr>
            <a:r>
              <a:rPr lang="en-US" dirty="0"/>
              <a:t>Objective</a:t>
            </a:r>
          </a:p>
          <a:p>
            <a:pPr marL="171450" indent="-171450">
              <a:buFontTx/>
              <a:buChar char="-"/>
            </a:pPr>
            <a:r>
              <a:rPr lang="en-US" dirty="0"/>
              <a:t>Nonpartisan</a:t>
            </a:r>
          </a:p>
          <a:p>
            <a:pPr marL="171450" indent="-171450">
              <a:buFontTx/>
              <a:buChar char="-"/>
            </a:pPr>
            <a:r>
              <a:rPr lang="en-US" dirty="0"/>
              <a:t>Historically contextualized </a:t>
            </a:r>
          </a:p>
          <a:p>
            <a:pPr marL="171450" indent="-171450">
              <a:buFontTx/>
              <a:buChar char="-"/>
            </a:pPr>
            <a:endParaRPr lang="en-US" dirty="0"/>
          </a:p>
          <a:p>
            <a:endParaRPr lang="en-US" dirty="0"/>
          </a:p>
          <a:p>
            <a:r>
              <a:rPr lang="en-US" dirty="0"/>
              <a:t>Kyl Center has its own Advisory board of water experts from around the state</a:t>
            </a:r>
          </a:p>
          <a:p>
            <a:pPr marL="171450" indent="-171450">
              <a:buFont typeface="Arial" panose="020B0604020202020204" pitchFamily="34" charset="0"/>
              <a:buChar char="•"/>
            </a:pPr>
            <a:r>
              <a:rPr lang="en-US" dirty="0"/>
              <a:t>Including Chairperson Megdal, Ted Cooke &amp; Chairperson Atkins</a:t>
            </a:r>
          </a:p>
        </p:txBody>
      </p:sp>
      <p:sp>
        <p:nvSpPr>
          <p:cNvPr id="4" name="Slide Number Placeholder 3"/>
          <p:cNvSpPr>
            <a:spLocks noGrp="1"/>
          </p:cNvSpPr>
          <p:nvPr>
            <p:ph type="sldNum" sz="quarter" idx="10"/>
          </p:nvPr>
        </p:nvSpPr>
        <p:spPr/>
        <p:txBody>
          <a:bodyPr/>
          <a:lstStyle/>
          <a:p>
            <a:pPr marL="0" marR="0" lvl="0" indent="0" algn="r" defTabSz="457200" rtl="0" eaLnBrk="1" fontAlgn="base" latinLnBrk="0" hangingPunct="1">
              <a:lnSpc>
                <a:spcPct val="100000"/>
              </a:lnSpc>
              <a:spcBef>
                <a:spcPct val="0"/>
              </a:spcBef>
              <a:spcAft>
                <a:spcPct val="0"/>
              </a:spcAft>
              <a:buClrTx/>
              <a:buSzTx/>
              <a:buFontTx/>
              <a:buNone/>
              <a:tabLst/>
              <a:defRPr/>
            </a:pPr>
            <a:fld id="{3748741B-5953-40C1-9924-CF136179C281}" type="slidenum">
              <a:rPr kumimoji="0" lang="en-US" altLang="en-US" sz="1300" b="0" i="0" u="none" strike="noStrike" kern="1200" cap="none" spc="0" normalizeH="0" baseline="0" noProof="0" smtClean="0">
                <a:ln>
                  <a:noFill/>
                </a:ln>
                <a:solidFill>
                  <a:prstClr val="black"/>
                </a:solidFill>
                <a:effectLst/>
                <a:uLnTx/>
                <a:uFillTx/>
                <a:latin typeface="Calibri" panose="020F0502020204030204" pitchFamily="34" charset="0"/>
                <a:ea typeface="MS PGothic" panose="020B0600070205080204" pitchFamily="34" charset="-128"/>
                <a:cs typeface="Arial"/>
                <a:sym typeface="Arial"/>
              </a:rPr>
              <a:pPr marL="0" marR="0" lvl="0" indent="0" algn="r" defTabSz="457200" rtl="0" eaLnBrk="1" fontAlgn="base" latinLnBrk="0" hangingPunct="1">
                <a:lnSpc>
                  <a:spcPct val="100000"/>
                </a:lnSpc>
                <a:spcBef>
                  <a:spcPct val="0"/>
                </a:spcBef>
                <a:spcAft>
                  <a:spcPct val="0"/>
                </a:spcAft>
                <a:buClrTx/>
                <a:buSzTx/>
                <a:buFontTx/>
                <a:buNone/>
                <a:tabLst/>
                <a:defRPr/>
              </a:pPr>
              <a:t>1</a:t>
            </a:fld>
            <a:endParaRPr kumimoji="0" lang="en-US" altLang="en-US" sz="1300" b="0" i="0" u="none" strike="noStrike" kern="1200" cap="none" spc="0" normalizeH="0" baseline="0" noProof="0">
              <a:ln>
                <a:noFill/>
              </a:ln>
              <a:solidFill>
                <a:prstClr val="black"/>
              </a:solidFill>
              <a:effectLst/>
              <a:uLnTx/>
              <a:uFillTx/>
              <a:latin typeface="Calibri" panose="020F0502020204030204" pitchFamily="34" charset="0"/>
              <a:ea typeface="MS PGothic" panose="020B0600070205080204" pitchFamily="34" charset="-128"/>
              <a:cs typeface="Arial"/>
              <a:sym typeface="Arial"/>
            </a:endParaRPr>
          </a:p>
        </p:txBody>
      </p:sp>
    </p:spTree>
    <p:extLst>
      <p:ext uri="{BB962C8B-B14F-4D97-AF65-F5344CB8AC3E}">
        <p14:creationId xmlns:p14="http://schemas.microsoft.com/office/powerpoint/2010/main" val="25503071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692150"/>
            <a:ext cx="6156325" cy="3463925"/>
          </a:xfrm>
        </p:spPr>
      </p:sp>
      <p:sp>
        <p:nvSpPr>
          <p:cNvPr id="3" name="Notes Placeholder 2"/>
          <p:cNvSpPr>
            <a:spLocks noGrp="1"/>
          </p:cNvSpPr>
          <p:nvPr>
            <p:ph type="body" idx="1"/>
          </p:nvPr>
        </p:nvSpPr>
        <p:spPr/>
        <p:txBody>
          <a:bodyPr/>
          <a:lstStyle/>
          <a:p>
            <a:r>
              <a:rPr lang="en-US" dirty="0"/>
              <a:t>Arizona is the only state entirely within the basin.  Other states export Colorado River water out of the basin to their major cities.  Arizona also exports COR to its major cities, but those cities are within the basin.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1789C2F-8BA2-4BCC-BFFE-E3D6AA6A4A82}"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718239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692150"/>
            <a:ext cx="6156325" cy="3463925"/>
          </a:xfrm>
        </p:spPr>
      </p:sp>
      <p:sp>
        <p:nvSpPr>
          <p:cNvPr id="3" name="Notes Placeholder 2"/>
          <p:cNvSpPr>
            <a:spLocks noGrp="1"/>
          </p:cNvSpPr>
          <p:nvPr>
            <p:ph type="body" idx="1"/>
          </p:nvPr>
        </p:nvSpPr>
        <p:spPr/>
        <p:txBody>
          <a:bodyPr/>
          <a:lstStyle/>
          <a:p>
            <a:r>
              <a:rPr lang="en-US" dirty="0"/>
              <a:t>Just a reminder that there are river systems in Arizona.</a:t>
            </a:r>
          </a:p>
        </p:txBody>
      </p:sp>
      <p:sp>
        <p:nvSpPr>
          <p:cNvPr id="4" name="Slide Number Placeholder 3"/>
          <p:cNvSpPr>
            <a:spLocks noGrp="1"/>
          </p:cNvSpPr>
          <p:nvPr>
            <p:ph type="sldNum" sz="quarter" idx="5"/>
          </p:nvPr>
        </p:nvSpPr>
        <p:spPr/>
        <p:txBody>
          <a:bodyPr/>
          <a:lstStyle/>
          <a:p>
            <a:fld id="{BD1E2FFA-7D09-469B-8E12-6C1B571249FA}" type="slidenum">
              <a:rPr lang="en-US" smtClean="0"/>
              <a:t>3</a:t>
            </a:fld>
            <a:endParaRPr lang="en-US"/>
          </a:p>
        </p:txBody>
      </p:sp>
    </p:spTree>
    <p:extLst>
      <p:ext uri="{BB962C8B-B14F-4D97-AF65-F5344CB8AC3E}">
        <p14:creationId xmlns:p14="http://schemas.microsoft.com/office/powerpoint/2010/main" val="23750537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are good at moving water we have been doing it for thousands of years.</a:t>
            </a:r>
          </a:p>
        </p:txBody>
      </p:sp>
      <p:sp>
        <p:nvSpPr>
          <p:cNvPr id="4" name="Slide Number Placeholder 3"/>
          <p:cNvSpPr>
            <a:spLocks noGrp="1"/>
          </p:cNvSpPr>
          <p:nvPr>
            <p:ph type="sldNum" sz="quarter" idx="5"/>
          </p:nvPr>
        </p:nvSpPr>
        <p:spPr/>
        <p:txBody>
          <a:bodyPr/>
          <a:lstStyle/>
          <a:p>
            <a:fld id="{971FAF4C-085C-4BA6-BBA5-0057F47CB775}" type="slidenum">
              <a:rPr lang="en-US" smtClean="0"/>
              <a:t>4</a:t>
            </a:fld>
            <a:endParaRPr lang="en-US"/>
          </a:p>
        </p:txBody>
      </p:sp>
    </p:spTree>
    <p:extLst>
      <p:ext uri="{BB962C8B-B14F-4D97-AF65-F5344CB8AC3E}">
        <p14:creationId xmlns:p14="http://schemas.microsoft.com/office/powerpoint/2010/main" val="37363731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Broad, alluvial valleys</a:t>
            </a:r>
          </a:p>
        </p:txBody>
      </p:sp>
      <p:sp>
        <p:nvSpPr>
          <p:cNvPr id="4" name="Slide Number Placeholder 3"/>
          <p:cNvSpPr>
            <a:spLocks noGrp="1"/>
          </p:cNvSpPr>
          <p:nvPr>
            <p:ph type="sldNum" sz="quarter" idx="5"/>
          </p:nvPr>
        </p:nvSpPr>
        <p:spPr/>
        <p:txBody>
          <a:bodyPr/>
          <a:lstStyle/>
          <a:p>
            <a:fld id="{971FAF4C-085C-4BA6-BBA5-0057F47CB775}" type="slidenum">
              <a:rPr lang="en-US" smtClean="0"/>
              <a:t>5</a:t>
            </a:fld>
            <a:endParaRPr lang="en-US"/>
          </a:p>
        </p:txBody>
      </p:sp>
    </p:spTree>
    <p:extLst>
      <p:ext uri="{BB962C8B-B14F-4D97-AF65-F5344CB8AC3E}">
        <p14:creationId xmlns:p14="http://schemas.microsoft.com/office/powerpoint/2010/main" val="30312087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692150"/>
            <a:ext cx="6156325" cy="3463925"/>
          </a:xfrm>
        </p:spPr>
      </p:sp>
      <p:sp>
        <p:nvSpPr>
          <p:cNvPr id="3" name="Notes Placeholder 2"/>
          <p:cNvSpPr>
            <a:spLocks noGrp="1"/>
          </p:cNvSpPr>
          <p:nvPr>
            <p:ph type="body" idx="1"/>
          </p:nvPr>
        </p:nvSpPr>
        <p:spPr/>
        <p:txBody>
          <a:bodyPr/>
          <a:lstStyle/>
          <a:p>
            <a:r>
              <a:rPr lang="en-US" dirty="0"/>
              <a:t>1-click</a:t>
            </a:r>
          </a:p>
          <a:p>
            <a:r>
              <a:rPr lang="en-US" dirty="0"/>
              <a:t>Lower Basin is over-allocated.  Lake Mead &amp; Lake Powell would be declining even with average annual precipitation.</a:t>
            </a:r>
          </a:p>
        </p:txBody>
      </p:sp>
      <p:sp>
        <p:nvSpPr>
          <p:cNvPr id="4" name="Slide Number Placeholder 3"/>
          <p:cNvSpPr>
            <a:spLocks noGrp="1"/>
          </p:cNvSpPr>
          <p:nvPr>
            <p:ph type="sldNum" sz="quarter" idx="10"/>
          </p:nvPr>
        </p:nvSpPr>
        <p:spPr/>
        <p:txBody>
          <a:bodyPr/>
          <a:lstStyle/>
          <a:p>
            <a:fld id="{6ED28E57-12E2-4118-B37D-879CC437C9E0}" type="slidenum">
              <a:rPr lang="en-US" smtClean="0">
                <a:solidFill>
                  <a:prstClr val="black"/>
                </a:solidFill>
              </a:rPr>
              <a:pPr/>
              <a:t>6</a:t>
            </a:fld>
            <a:endParaRPr lang="en-US">
              <a:solidFill>
                <a:prstClr val="black"/>
              </a:solidFill>
            </a:endParaRPr>
          </a:p>
        </p:txBody>
      </p:sp>
    </p:spTree>
    <p:extLst>
      <p:ext uri="{BB962C8B-B14F-4D97-AF65-F5344CB8AC3E}">
        <p14:creationId xmlns:p14="http://schemas.microsoft.com/office/powerpoint/2010/main" val="18756215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Total demand is on the order of 7MAF.</a:t>
            </a:r>
          </a:p>
        </p:txBody>
      </p:sp>
      <p:sp>
        <p:nvSpPr>
          <p:cNvPr id="4" name="Slide Number Placeholder 3"/>
          <p:cNvSpPr>
            <a:spLocks noGrp="1"/>
          </p:cNvSpPr>
          <p:nvPr>
            <p:ph type="sldNum" sz="quarter" idx="5"/>
          </p:nvPr>
        </p:nvSpPr>
        <p:spPr/>
        <p:txBody>
          <a:bodyPr/>
          <a:lstStyle/>
          <a:p>
            <a:fld id="{BD1E2FFA-7D09-469B-8E12-6C1B571249FA}" type="slidenum">
              <a:rPr lang="en-US" smtClean="0"/>
              <a:t>7</a:t>
            </a:fld>
            <a:endParaRPr lang="en-US"/>
          </a:p>
        </p:txBody>
      </p:sp>
    </p:spTree>
    <p:extLst>
      <p:ext uri="{BB962C8B-B14F-4D97-AF65-F5344CB8AC3E}">
        <p14:creationId xmlns:p14="http://schemas.microsoft.com/office/powerpoint/2010/main" val="34539748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BF5170F-54BA-4C66-9128-1306329A0A44}" type="slidenum">
              <a:rPr lang="en-US" smtClean="0"/>
              <a:pPr/>
              <a:t>8</a:t>
            </a:fld>
            <a:endParaRPr lang="en-US"/>
          </a:p>
        </p:txBody>
      </p:sp>
    </p:spTree>
    <p:extLst>
      <p:ext uri="{BB962C8B-B14F-4D97-AF65-F5344CB8AC3E}">
        <p14:creationId xmlns:p14="http://schemas.microsoft.com/office/powerpoint/2010/main" val="9293529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BF5170F-54BA-4C66-9128-1306329A0A44}" type="slidenum">
              <a:rPr lang="en-US" smtClean="0"/>
              <a:pPr/>
              <a:t>9</a:t>
            </a:fld>
            <a:endParaRPr lang="en-US"/>
          </a:p>
        </p:txBody>
      </p:sp>
    </p:spTree>
    <p:extLst>
      <p:ext uri="{BB962C8B-B14F-4D97-AF65-F5344CB8AC3E}">
        <p14:creationId xmlns:p14="http://schemas.microsoft.com/office/powerpoint/2010/main" val="4288277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Shape 22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21" name="Shape 221"/>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Font typeface="Arial"/>
              <a:buNone/>
            </a:pPr>
            <a:r>
              <a:rPr lang="en-US" sz="1100" b="0" i="0" u="none" strike="noStrike" cap="none" dirty="0">
                <a:solidFill>
                  <a:schemeClr val="dk1"/>
                </a:solidFill>
                <a:latin typeface="Arial"/>
                <a:ea typeface="Arial"/>
                <a:cs typeface="Arial"/>
                <a:sym typeface="Arial"/>
              </a:rPr>
              <a:t>People get upset about golf, but it’s a very small amount of water.</a:t>
            </a:r>
          </a:p>
          <a:p>
            <a:pPr marL="0" marR="0" lvl="0" indent="0" algn="l" rtl="0">
              <a:spcBef>
                <a:spcPts val="0"/>
              </a:spcBef>
              <a:buClr>
                <a:schemeClr val="dk1"/>
              </a:buClr>
              <a:buFont typeface="Arial"/>
              <a:buNone/>
            </a:pPr>
            <a:endParaRPr sz="1100" b="0" i="0" u="none" strike="noStrike" cap="none" dirty="0">
              <a:solidFill>
                <a:schemeClr val="dk1"/>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Shape 22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21" name="Shape 221"/>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Font typeface="Arial"/>
              <a:buNone/>
            </a:pPr>
            <a:r>
              <a:rPr lang="en-US" sz="1100" b="0" i="0" u="none" strike="noStrike" cap="none" dirty="0">
                <a:solidFill>
                  <a:schemeClr val="dk1"/>
                </a:solidFill>
                <a:latin typeface="Arial"/>
                <a:ea typeface="Arial"/>
                <a:cs typeface="Arial"/>
                <a:sym typeface="Arial"/>
              </a:rPr>
              <a:t>Explain long-term storage credits</a:t>
            </a:r>
            <a:endParaRPr sz="11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6186218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Shape 22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21" name="Shape 221"/>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Font typeface="Arial"/>
              <a:buNone/>
            </a:pPr>
            <a:r>
              <a:rPr lang="en-US" sz="1100" b="0" i="0" u="none" strike="noStrike" cap="none" dirty="0">
                <a:solidFill>
                  <a:schemeClr val="dk1"/>
                </a:solidFill>
                <a:latin typeface="Arial"/>
                <a:ea typeface="Arial"/>
                <a:cs typeface="Arial"/>
                <a:sym typeface="Arial"/>
              </a:rPr>
              <a:t>Again, if it comes from a well it is groundwater.</a:t>
            </a:r>
          </a:p>
          <a:p>
            <a:pPr marL="0" marR="0" lvl="0" indent="0" algn="l" rtl="0">
              <a:spcBef>
                <a:spcPts val="0"/>
              </a:spcBef>
              <a:buClr>
                <a:schemeClr val="dk1"/>
              </a:buClr>
              <a:buFont typeface="Arial"/>
              <a:buNone/>
            </a:pPr>
            <a:endParaRPr sz="11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21992578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Shape 22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221" name="Shape 221"/>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noAutofit/>
          </a:bodyPr>
          <a:lstStyle/>
          <a:p>
            <a:pPr marL="0" marR="0" lvl="0" indent="0" algn="l" rtl="0">
              <a:spcBef>
                <a:spcPts val="0"/>
              </a:spcBef>
              <a:buClr>
                <a:schemeClr val="dk1"/>
              </a:buClr>
              <a:buFont typeface="Arial"/>
              <a:buNone/>
            </a:pPr>
            <a:r>
              <a:rPr lang="en-US" sz="1100" b="0" i="0" u="none" strike="noStrike" cap="none" dirty="0">
                <a:solidFill>
                  <a:schemeClr val="dk1"/>
                </a:solidFill>
                <a:latin typeface="Arial"/>
                <a:ea typeface="Arial"/>
                <a:cs typeface="Arial"/>
                <a:sym typeface="Arial"/>
              </a:rPr>
              <a:t>Phoenix’s vulnerability</a:t>
            </a:r>
            <a:endParaRPr sz="1100" b="0" i="0" u="none" strike="noStrike" cap="none" dirty="0">
              <a:solidFill>
                <a:schemeClr val="dk1"/>
              </a:solidFill>
              <a:latin typeface="Arial"/>
              <a:ea typeface="Arial"/>
              <a:cs typeface="Arial"/>
              <a:sym typeface="Arial"/>
            </a:endParaRPr>
          </a:p>
        </p:txBody>
      </p:sp>
    </p:spTree>
    <p:extLst>
      <p:ext uri="{BB962C8B-B14F-4D97-AF65-F5344CB8AC3E}">
        <p14:creationId xmlns:p14="http://schemas.microsoft.com/office/powerpoint/2010/main" val="15128849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probably not a public health or economic crisis. Central Arizona existed before Colorado River water was imported.  </a:t>
            </a:r>
          </a:p>
        </p:txBody>
      </p:sp>
      <p:sp>
        <p:nvSpPr>
          <p:cNvPr id="4" name="Slide Number Placeholder 3"/>
          <p:cNvSpPr>
            <a:spLocks noGrp="1"/>
          </p:cNvSpPr>
          <p:nvPr>
            <p:ph type="sldNum" sz="quarter" idx="5"/>
          </p:nvPr>
        </p:nvSpPr>
        <p:spPr/>
        <p:txBody>
          <a:bodyPr/>
          <a:lstStyle/>
          <a:p>
            <a:fld id="{971FAF4C-085C-4BA6-BBA5-0057F47CB775}" type="slidenum">
              <a:rPr lang="en-US" smtClean="0"/>
              <a:t>18</a:t>
            </a:fld>
            <a:endParaRPr lang="en-US"/>
          </a:p>
        </p:txBody>
      </p:sp>
    </p:spTree>
    <p:extLst>
      <p:ext uri="{BB962C8B-B14F-4D97-AF65-F5344CB8AC3E}">
        <p14:creationId xmlns:p14="http://schemas.microsoft.com/office/powerpoint/2010/main" val="24328775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1E2FFA-7D09-469B-8E12-6C1B571249FA}" type="slidenum">
              <a:rPr lang="en-US" smtClean="0"/>
              <a:t>20</a:t>
            </a:fld>
            <a:endParaRPr lang="en-US"/>
          </a:p>
        </p:txBody>
      </p:sp>
    </p:spTree>
    <p:extLst>
      <p:ext uri="{BB962C8B-B14F-4D97-AF65-F5344CB8AC3E}">
        <p14:creationId xmlns:p14="http://schemas.microsoft.com/office/powerpoint/2010/main" val="40000404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692150"/>
            <a:ext cx="6156325" cy="3463925"/>
          </a:xfrm>
        </p:spPr>
      </p:sp>
      <p:sp>
        <p:nvSpPr>
          <p:cNvPr id="3" name="Notes Placeholder 2"/>
          <p:cNvSpPr>
            <a:spLocks noGrp="1"/>
          </p:cNvSpPr>
          <p:nvPr>
            <p:ph type="body" idx="1"/>
          </p:nvPr>
        </p:nvSpPr>
        <p:spPr/>
        <p:txBody>
          <a:bodyPr/>
          <a:lstStyle/>
          <a:p>
            <a:r>
              <a:rPr lang="en-US" dirty="0"/>
              <a:t>Able to grow without using more water.</a:t>
            </a:r>
          </a:p>
        </p:txBody>
      </p:sp>
      <p:sp>
        <p:nvSpPr>
          <p:cNvPr id="4" name="Slide Number Placeholder 3"/>
          <p:cNvSpPr>
            <a:spLocks noGrp="1"/>
          </p:cNvSpPr>
          <p:nvPr>
            <p:ph type="sldNum" sz="quarter" idx="10"/>
          </p:nvPr>
        </p:nvSpPr>
        <p:spPr/>
        <p:txBody>
          <a:bodyPr/>
          <a:lstStyle/>
          <a:p>
            <a:fld id="{AFEBAFCF-81E0-4EA6-BA5A-568D8D175B08}" type="slidenum">
              <a:rPr lang="en-US" smtClean="0">
                <a:solidFill>
                  <a:prstClr val="black"/>
                </a:solidFill>
              </a:rPr>
              <a:pPr/>
              <a:t>23</a:t>
            </a:fld>
            <a:endParaRPr lang="en-US" dirty="0">
              <a:solidFill>
                <a:prstClr val="black"/>
              </a:solidFill>
            </a:endParaRPr>
          </a:p>
        </p:txBody>
      </p:sp>
    </p:spTree>
    <p:extLst>
      <p:ext uri="{BB962C8B-B14F-4D97-AF65-F5344CB8AC3E}">
        <p14:creationId xmlns:p14="http://schemas.microsoft.com/office/powerpoint/2010/main" val="4603773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96875" y="692150"/>
            <a:ext cx="6156325" cy="3463925"/>
          </a:xfrm>
        </p:spPr>
      </p:sp>
      <p:sp>
        <p:nvSpPr>
          <p:cNvPr id="3" name="Notes Placeholder 2"/>
          <p:cNvSpPr>
            <a:spLocks noGrp="1"/>
          </p:cNvSpPr>
          <p:nvPr>
            <p:ph type="body" idx="1"/>
          </p:nvPr>
        </p:nvSpPr>
        <p:spPr/>
        <p:txBody>
          <a:bodyPr/>
          <a:lstStyle/>
          <a:p>
            <a:r>
              <a:rPr lang="en-US" sz="1100" b="0" dirty="0">
                <a:latin typeface="Gill Sans MT" panose="020B0502020104020203" pitchFamily="34" charset="0"/>
              </a:rPr>
              <a:t>Source: ADEQ</a:t>
            </a:r>
          </a:p>
          <a:p>
            <a:r>
              <a:rPr lang="en-US" sz="1100" b="0" dirty="0">
                <a:latin typeface="Gill Sans MT" panose="020B0502020104020203" pitchFamily="34" charset="0"/>
              </a:rPr>
              <a:t>90% of US reuse is in 4 states (FL, TX,</a:t>
            </a:r>
            <a:r>
              <a:rPr lang="en-US" sz="1100" b="0" baseline="0" dirty="0">
                <a:latin typeface="Gill Sans MT" panose="020B0502020104020203" pitchFamily="34" charset="0"/>
              </a:rPr>
              <a:t> AZ &amp; CA)</a:t>
            </a:r>
          </a:p>
          <a:p>
            <a:r>
              <a:rPr lang="en-US" sz="1100" b="0" baseline="0" dirty="0">
                <a:latin typeface="Gill Sans MT" panose="020B0502020104020203" pitchFamily="34" charset="0"/>
              </a:rPr>
              <a:t>PVNGS – only NGS not located next to a body of water</a:t>
            </a:r>
          </a:p>
          <a:p>
            <a:r>
              <a:rPr lang="en-US" sz="1100" b="0" dirty="0">
                <a:latin typeface="Gill Sans MT" panose="020B0502020104020203" pitchFamily="34" charset="0"/>
              </a:rPr>
              <a:t>Golf</a:t>
            </a:r>
            <a:r>
              <a:rPr lang="en-US" sz="1100" b="0" baseline="0" dirty="0">
                <a:latin typeface="Gill Sans MT" panose="020B0502020104020203" pitchFamily="34" charset="0"/>
              </a:rPr>
              <a:t> – significant economic generator v</a:t>
            </a:r>
          </a:p>
          <a:p>
            <a:r>
              <a:rPr lang="en-US" sz="1100" b="0" baseline="0" dirty="0">
                <a:latin typeface="Gill Sans MT" panose="020B0502020104020203" pitchFamily="34" charset="0"/>
              </a:rPr>
              <a:t>1-2% CAP water is reuse from LV</a:t>
            </a:r>
          </a:p>
          <a:p>
            <a:r>
              <a:rPr lang="en-US" sz="1100" b="0" dirty="0"/>
              <a:t>Arizona’s largest 98 WWTPs produce 95% of the effluent</a:t>
            </a:r>
            <a:r>
              <a:rPr lang="en-US" sz="1100" b="0" baseline="0" dirty="0"/>
              <a:t> (841 </a:t>
            </a:r>
            <a:r>
              <a:rPr lang="en-US" sz="1100" b="0" baseline="0" dirty="0" err="1"/>
              <a:t>mgd</a:t>
            </a:r>
            <a:r>
              <a:rPr lang="en-US" sz="1100" b="0" baseline="0" dirty="0"/>
              <a:t>)</a:t>
            </a:r>
          </a:p>
          <a:p>
            <a:pPr marL="285750" indent="-285750">
              <a:buFont typeface="Arial" panose="020B0604020202020204" pitchFamily="34" charset="0"/>
              <a:buChar char="•"/>
            </a:pPr>
            <a:r>
              <a:rPr lang="en-US" sz="1100" b="0" baseline="0" dirty="0"/>
              <a:t>1 MAF / year! </a:t>
            </a:r>
          </a:p>
          <a:p>
            <a:pPr marL="171450" indent="-171450">
              <a:buFont typeface="Arial" panose="020B0604020202020204" pitchFamily="34" charset="0"/>
              <a:buChar char="•"/>
            </a:pPr>
            <a:r>
              <a:rPr lang="en-US" sz="1100" b="0" baseline="0" dirty="0"/>
              <a:t>93% of that effluent is re-used or recharged</a:t>
            </a:r>
          </a:p>
          <a:p>
            <a:pPr marL="171450" indent="-171450">
              <a:buFont typeface="Arial" panose="020B0604020202020204" pitchFamily="34" charset="0"/>
              <a:buChar char="•"/>
            </a:pPr>
            <a:r>
              <a:rPr lang="en-US" sz="1100" b="0" baseline="0" dirty="0"/>
              <a:t>Potentially available effluent is 0.20 MAF</a:t>
            </a:r>
          </a:p>
          <a:p>
            <a:pPr marL="171450" indent="-171450">
              <a:buFont typeface="Arial" panose="020B0604020202020204" pitchFamily="34" charset="0"/>
              <a:buChar char="•"/>
            </a:pPr>
            <a:r>
              <a:rPr lang="en-US" sz="1100" b="0" baseline="0" dirty="0"/>
              <a:t>Smaller WWTPs (</a:t>
            </a:r>
            <a:r>
              <a:rPr lang="en-US" sz="1100" b="0" baseline="0" dirty="0">
                <a:latin typeface="Calibri" panose="020F0502020204030204" pitchFamily="34" charset="0"/>
              </a:rPr>
              <a:t>≤ 1 </a:t>
            </a:r>
            <a:r>
              <a:rPr lang="en-US" sz="1100" b="0" baseline="0" dirty="0" err="1">
                <a:latin typeface="Calibri" panose="020F0502020204030204" pitchFamily="34" charset="0"/>
              </a:rPr>
              <a:t>mgd</a:t>
            </a:r>
            <a:r>
              <a:rPr lang="en-US" sz="1100" b="0" baseline="0" dirty="0">
                <a:latin typeface="Calibri" panose="020F0502020204030204" pitchFamily="34" charset="0"/>
              </a:rPr>
              <a:t>) are starting to turn to re-use and recharge</a:t>
            </a:r>
            <a:endParaRPr lang="en-US" sz="1100" b="0" dirty="0"/>
          </a:p>
          <a:p>
            <a:endParaRPr lang="en-US" sz="1100" b="0" dirty="0"/>
          </a:p>
          <a:p>
            <a:r>
              <a:rPr lang="en-US" sz="1100" b="0" dirty="0"/>
              <a:t>Disposition of Treated</a:t>
            </a:r>
            <a:r>
              <a:rPr lang="en-US" sz="1100" b="0" baseline="0" dirty="0"/>
              <a:t> Wastewater in Arizona:</a:t>
            </a:r>
          </a:p>
          <a:p>
            <a:pPr lvl="1"/>
            <a:r>
              <a:rPr lang="en-US" sz="1100" b="0" baseline="0" dirty="0"/>
              <a:t>35% - distributed to watercourses</a:t>
            </a:r>
          </a:p>
          <a:p>
            <a:pPr lvl="1"/>
            <a:r>
              <a:rPr lang="en-US" sz="1100" b="0" baseline="0" dirty="0"/>
              <a:t>30% - re-use under reclaimed water permits (i.e., golf courses)</a:t>
            </a:r>
          </a:p>
          <a:p>
            <a:pPr lvl="1"/>
            <a:r>
              <a:rPr lang="en-US" sz="1100" b="0" baseline="0" dirty="0"/>
              <a:t>15% - exempted industrial re-use</a:t>
            </a:r>
          </a:p>
          <a:p>
            <a:pPr lvl="1"/>
            <a:r>
              <a:rPr lang="en-US" sz="1100" b="0" baseline="0" dirty="0"/>
              <a:t>9% - constructed re-charge facilities</a:t>
            </a:r>
          </a:p>
          <a:p>
            <a:pPr lvl="1"/>
            <a:r>
              <a:rPr lang="en-US" sz="1100" b="0" baseline="0" dirty="0"/>
              <a:t>7% - transfers to tribes</a:t>
            </a:r>
          </a:p>
          <a:p>
            <a:pPr lvl="1"/>
            <a:r>
              <a:rPr lang="en-US" sz="1100" b="0" baseline="0" dirty="0"/>
              <a:t>2% - discharges to Mexico</a:t>
            </a:r>
          </a:p>
          <a:p>
            <a:pPr lvl="1"/>
            <a:r>
              <a:rPr lang="en-US" sz="1100" b="0" baseline="0" dirty="0"/>
              <a:t>2% - disposal to percolation ponds</a:t>
            </a:r>
            <a:endParaRPr lang="en-US" sz="1100" b="0" dirty="0"/>
          </a:p>
        </p:txBody>
      </p:sp>
      <p:sp>
        <p:nvSpPr>
          <p:cNvPr id="4" name="Slide Number Placeholder 3"/>
          <p:cNvSpPr>
            <a:spLocks noGrp="1"/>
          </p:cNvSpPr>
          <p:nvPr>
            <p:ph type="sldNum" sz="quarter" idx="10"/>
          </p:nvPr>
        </p:nvSpPr>
        <p:spPr/>
        <p:txBody>
          <a:bodyPr/>
          <a:lstStyle/>
          <a:p>
            <a:fld id="{BD1E2FFA-7D09-469B-8E12-6C1B571249FA}" type="slidenum">
              <a:rPr lang="en-US" smtClean="0">
                <a:solidFill>
                  <a:prstClr val="black"/>
                </a:solidFill>
              </a:rPr>
              <a:pPr/>
              <a:t>24</a:t>
            </a:fld>
            <a:endParaRPr lang="en-US">
              <a:solidFill>
                <a:prstClr val="black"/>
              </a:solidFill>
            </a:endParaRPr>
          </a:p>
        </p:txBody>
      </p:sp>
    </p:spTree>
    <p:extLst>
      <p:ext uri="{BB962C8B-B14F-4D97-AF65-F5344CB8AC3E}">
        <p14:creationId xmlns:p14="http://schemas.microsoft.com/office/powerpoint/2010/main" val="4722444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09C6D-23A5-4A41-A8F1-5470ABF47AA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3068FD1-EAD2-4698-828B-E027A30F58D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2E3D15E-1E00-4B6D-8F14-5011B799D045}"/>
              </a:ext>
            </a:extLst>
          </p:cNvPr>
          <p:cNvSpPr>
            <a:spLocks noGrp="1"/>
          </p:cNvSpPr>
          <p:nvPr>
            <p:ph type="dt" sz="half" idx="10"/>
          </p:nvPr>
        </p:nvSpPr>
        <p:spPr/>
        <p:txBody>
          <a:bodyPr/>
          <a:lstStyle/>
          <a:p>
            <a:fld id="{2A4F9D49-C3C6-455D-9851-4609DF5B305D}" type="datetimeFigureOut">
              <a:rPr lang="en-US" smtClean="0"/>
              <a:t>1/30/2023</a:t>
            </a:fld>
            <a:endParaRPr lang="en-US"/>
          </a:p>
        </p:txBody>
      </p:sp>
      <p:sp>
        <p:nvSpPr>
          <p:cNvPr id="5" name="Footer Placeholder 4">
            <a:extLst>
              <a:ext uri="{FF2B5EF4-FFF2-40B4-BE49-F238E27FC236}">
                <a16:creationId xmlns:a16="http://schemas.microsoft.com/office/drawing/2014/main" id="{3DB2C7CF-2335-478F-B98D-BF862A79CF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754366D-80D3-4776-8E61-E9807771612B}"/>
              </a:ext>
            </a:extLst>
          </p:cNvPr>
          <p:cNvSpPr>
            <a:spLocks noGrp="1"/>
          </p:cNvSpPr>
          <p:nvPr>
            <p:ph type="sldNum" sz="quarter" idx="12"/>
          </p:nvPr>
        </p:nvSpPr>
        <p:spPr/>
        <p:txBody>
          <a:bodyPr/>
          <a:lstStyle/>
          <a:p>
            <a:fld id="{13F7A526-2832-4F05-B15A-80DAE77B0F2F}" type="slidenum">
              <a:rPr lang="en-US" smtClean="0"/>
              <a:t>‹#›</a:t>
            </a:fld>
            <a:endParaRPr lang="en-US"/>
          </a:p>
        </p:txBody>
      </p:sp>
    </p:spTree>
    <p:extLst>
      <p:ext uri="{BB962C8B-B14F-4D97-AF65-F5344CB8AC3E}">
        <p14:creationId xmlns:p14="http://schemas.microsoft.com/office/powerpoint/2010/main" val="24331498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A5136-C16E-4BD3-B887-DCC94B9EA80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F3964-23DF-4234-97AB-B49924E04C3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F6AA0C-C077-49B0-9714-AB6CC1C0ADE9}"/>
              </a:ext>
            </a:extLst>
          </p:cNvPr>
          <p:cNvSpPr>
            <a:spLocks noGrp="1"/>
          </p:cNvSpPr>
          <p:nvPr>
            <p:ph type="dt" sz="half" idx="10"/>
          </p:nvPr>
        </p:nvSpPr>
        <p:spPr/>
        <p:txBody>
          <a:bodyPr/>
          <a:lstStyle/>
          <a:p>
            <a:fld id="{2A4F9D49-C3C6-455D-9851-4609DF5B305D}" type="datetimeFigureOut">
              <a:rPr lang="en-US" smtClean="0"/>
              <a:t>1/30/2023</a:t>
            </a:fld>
            <a:endParaRPr lang="en-US"/>
          </a:p>
        </p:txBody>
      </p:sp>
      <p:sp>
        <p:nvSpPr>
          <p:cNvPr id="5" name="Footer Placeholder 4">
            <a:extLst>
              <a:ext uri="{FF2B5EF4-FFF2-40B4-BE49-F238E27FC236}">
                <a16:creationId xmlns:a16="http://schemas.microsoft.com/office/drawing/2014/main" id="{7570BA40-DB1E-405D-BC44-4AFD515340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4632B4-0417-41FB-857C-05AEF692C9D7}"/>
              </a:ext>
            </a:extLst>
          </p:cNvPr>
          <p:cNvSpPr>
            <a:spLocks noGrp="1"/>
          </p:cNvSpPr>
          <p:nvPr>
            <p:ph type="sldNum" sz="quarter" idx="12"/>
          </p:nvPr>
        </p:nvSpPr>
        <p:spPr/>
        <p:txBody>
          <a:bodyPr/>
          <a:lstStyle/>
          <a:p>
            <a:fld id="{13F7A526-2832-4F05-B15A-80DAE77B0F2F}" type="slidenum">
              <a:rPr lang="en-US" smtClean="0"/>
              <a:t>‹#›</a:t>
            </a:fld>
            <a:endParaRPr lang="en-US"/>
          </a:p>
        </p:txBody>
      </p:sp>
    </p:spTree>
    <p:extLst>
      <p:ext uri="{BB962C8B-B14F-4D97-AF65-F5344CB8AC3E}">
        <p14:creationId xmlns:p14="http://schemas.microsoft.com/office/powerpoint/2010/main" val="3512216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7B6A35-625E-41B4-9ADD-8A21F1D82AC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EBE36C4-6616-418E-A145-5D5BE96D9D2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91381B41-8ACA-4034-AA05-2EFFF9DD0ABC}"/>
              </a:ext>
            </a:extLst>
          </p:cNvPr>
          <p:cNvSpPr>
            <a:spLocks noGrp="1"/>
          </p:cNvSpPr>
          <p:nvPr>
            <p:ph type="dt" sz="half" idx="10"/>
          </p:nvPr>
        </p:nvSpPr>
        <p:spPr/>
        <p:txBody>
          <a:bodyPr/>
          <a:lstStyle/>
          <a:p>
            <a:fld id="{2A4F9D49-C3C6-455D-9851-4609DF5B305D}" type="datetimeFigureOut">
              <a:rPr lang="en-US" smtClean="0"/>
              <a:t>1/30/2023</a:t>
            </a:fld>
            <a:endParaRPr lang="en-US"/>
          </a:p>
        </p:txBody>
      </p:sp>
      <p:sp>
        <p:nvSpPr>
          <p:cNvPr id="5" name="Footer Placeholder 4">
            <a:extLst>
              <a:ext uri="{FF2B5EF4-FFF2-40B4-BE49-F238E27FC236}">
                <a16:creationId xmlns:a16="http://schemas.microsoft.com/office/drawing/2014/main" id="{6BFC098C-CC69-4EED-BCC6-CE0662C139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84994B-C8CE-4708-9C46-7C8B0C7A5742}"/>
              </a:ext>
            </a:extLst>
          </p:cNvPr>
          <p:cNvSpPr>
            <a:spLocks noGrp="1"/>
          </p:cNvSpPr>
          <p:nvPr>
            <p:ph type="sldNum" sz="quarter" idx="12"/>
          </p:nvPr>
        </p:nvSpPr>
        <p:spPr/>
        <p:txBody>
          <a:bodyPr/>
          <a:lstStyle/>
          <a:p>
            <a:fld id="{13F7A526-2832-4F05-B15A-80DAE77B0F2F}" type="slidenum">
              <a:rPr lang="en-US" smtClean="0"/>
              <a:t>‹#›</a:t>
            </a:fld>
            <a:endParaRPr lang="en-US"/>
          </a:p>
        </p:txBody>
      </p:sp>
    </p:spTree>
    <p:extLst>
      <p:ext uri="{BB962C8B-B14F-4D97-AF65-F5344CB8AC3E}">
        <p14:creationId xmlns:p14="http://schemas.microsoft.com/office/powerpoint/2010/main" val="6180865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AA52B-087E-419F-B6B6-6A19A06E73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DDF8801-B0BB-4548-9E9D-99D20DD90F7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4881C1E-CAF4-44FE-BD4C-73A4C7A56A8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6C182AA-AEFC-463E-856B-F6B6CFF21592}"/>
              </a:ext>
            </a:extLst>
          </p:cNvPr>
          <p:cNvSpPr>
            <a:spLocks noGrp="1"/>
          </p:cNvSpPr>
          <p:nvPr>
            <p:ph type="dt" sz="half" idx="10"/>
          </p:nvPr>
        </p:nvSpPr>
        <p:spPr/>
        <p:txBody>
          <a:bodyPr/>
          <a:lstStyle/>
          <a:p>
            <a:fld id="{2A4F9D49-C3C6-455D-9851-4609DF5B305D}" type="datetimeFigureOut">
              <a:rPr lang="en-US" smtClean="0"/>
              <a:t>1/30/2023</a:t>
            </a:fld>
            <a:endParaRPr lang="en-US"/>
          </a:p>
        </p:txBody>
      </p:sp>
      <p:sp>
        <p:nvSpPr>
          <p:cNvPr id="6" name="Footer Placeholder 5">
            <a:extLst>
              <a:ext uri="{FF2B5EF4-FFF2-40B4-BE49-F238E27FC236}">
                <a16:creationId xmlns:a16="http://schemas.microsoft.com/office/drawing/2014/main" id="{EB5D05E1-C00C-4C1B-8EEC-3D26D62BFC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45DA01-2036-469D-BAFF-5E32B44DDF32}"/>
              </a:ext>
            </a:extLst>
          </p:cNvPr>
          <p:cNvSpPr>
            <a:spLocks noGrp="1"/>
          </p:cNvSpPr>
          <p:nvPr>
            <p:ph type="sldNum" sz="quarter" idx="12"/>
          </p:nvPr>
        </p:nvSpPr>
        <p:spPr/>
        <p:txBody>
          <a:bodyPr/>
          <a:lstStyle/>
          <a:p>
            <a:fld id="{13F7A526-2832-4F05-B15A-80DAE77B0F2F}" type="slidenum">
              <a:rPr lang="en-US" smtClean="0"/>
              <a:t>‹#›</a:t>
            </a:fld>
            <a:endParaRPr lang="en-US"/>
          </a:p>
        </p:txBody>
      </p:sp>
    </p:spTree>
    <p:extLst>
      <p:ext uri="{BB962C8B-B14F-4D97-AF65-F5344CB8AC3E}">
        <p14:creationId xmlns:p14="http://schemas.microsoft.com/office/powerpoint/2010/main" val="41219024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FB129-1877-4541-A1C2-2C22A275D8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0756D8-5339-4488-A88C-9005AD16A3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9CCBD643-3C44-443A-B78B-7B8556C059EA}"/>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11C9AE4-00EF-4B2B-B76F-782C31F7058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FDC6F38-2F7F-4BE3-9373-E5A2C3076B9B}"/>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85D18D1-FD4E-4DD1-B211-6162D3DE4131}"/>
              </a:ext>
            </a:extLst>
          </p:cNvPr>
          <p:cNvSpPr>
            <a:spLocks noGrp="1"/>
          </p:cNvSpPr>
          <p:nvPr>
            <p:ph type="dt" sz="half" idx="10"/>
          </p:nvPr>
        </p:nvSpPr>
        <p:spPr/>
        <p:txBody>
          <a:bodyPr/>
          <a:lstStyle/>
          <a:p>
            <a:fld id="{2A4F9D49-C3C6-455D-9851-4609DF5B305D}" type="datetimeFigureOut">
              <a:rPr lang="en-US" smtClean="0"/>
              <a:t>1/30/2023</a:t>
            </a:fld>
            <a:endParaRPr lang="en-US"/>
          </a:p>
        </p:txBody>
      </p:sp>
      <p:sp>
        <p:nvSpPr>
          <p:cNvPr id="8" name="Footer Placeholder 7">
            <a:extLst>
              <a:ext uri="{FF2B5EF4-FFF2-40B4-BE49-F238E27FC236}">
                <a16:creationId xmlns:a16="http://schemas.microsoft.com/office/drawing/2014/main" id="{C1BC85E0-9F73-47C7-917C-605DC90AC5B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0D74CF4-BFD6-45AD-98B9-361DD83E6F26}"/>
              </a:ext>
            </a:extLst>
          </p:cNvPr>
          <p:cNvSpPr>
            <a:spLocks noGrp="1"/>
          </p:cNvSpPr>
          <p:nvPr>
            <p:ph type="sldNum" sz="quarter" idx="12"/>
          </p:nvPr>
        </p:nvSpPr>
        <p:spPr/>
        <p:txBody>
          <a:bodyPr/>
          <a:lstStyle/>
          <a:p>
            <a:fld id="{13F7A526-2832-4F05-B15A-80DAE77B0F2F}" type="slidenum">
              <a:rPr lang="en-US" smtClean="0"/>
              <a:t>‹#›</a:t>
            </a:fld>
            <a:endParaRPr lang="en-US"/>
          </a:p>
        </p:txBody>
      </p:sp>
    </p:spTree>
    <p:extLst>
      <p:ext uri="{BB962C8B-B14F-4D97-AF65-F5344CB8AC3E}">
        <p14:creationId xmlns:p14="http://schemas.microsoft.com/office/powerpoint/2010/main" val="29875686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1AB37-509F-41EE-A61F-0CF99BAACE4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6AB69F6-56E5-493B-9A16-31C07F1E7A59}"/>
              </a:ext>
            </a:extLst>
          </p:cNvPr>
          <p:cNvSpPr>
            <a:spLocks noGrp="1"/>
          </p:cNvSpPr>
          <p:nvPr>
            <p:ph type="dt" sz="half" idx="10"/>
          </p:nvPr>
        </p:nvSpPr>
        <p:spPr/>
        <p:txBody>
          <a:bodyPr/>
          <a:lstStyle/>
          <a:p>
            <a:fld id="{2A4F9D49-C3C6-455D-9851-4609DF5B305D}" type="datetimeFigureOut">
              <a:rPr lang="en-US" smtClean="0"/>
              <a:t>1/30/2023</a:t>
            </a:fld>
            <a:endParaRPr lang="en-US"/>
          </a:p>
        </p:txBody>
      </p:sp>
      <p:sp>
        <p:nvSpPr>
          <p:cNvPr id="4" name="Footer Placeholder 3">
            <a:extLst>
              <a:ext uri="{FF2B5EF4-FFF2-40B4-BE49-F238E27FC236}">
                <a16:creationId xmlns:a16="http://schemas.microsoft.com/office/drawing/2014/main" id="{C819CCAF-92EF-49D6-A065-F2C72F2A75B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7D21767-0005-4E25-A37E-FE369AF83445}"/>
              </a:ext>
            </a:extLst>
          </p:cNvPr>
          <p:cNvSpPr>
            <a:spLocks noGrp="1"/>
          </p:cNvSpPr>
          <p:nvPr>
            <p:ph type="sldNum" sz="quarter" idx="12"/>
          </p:nvPr>
        </p:nvSpPr>
        <p:spPr/>
        <p:txBody>
          <a:bodyPr/>
          <a:lstStyle/>
          <a:p>
            <a:fld id="{13F7A526-2832-4F05-B15A-80DAE77B0F2F}" type="slidenum">
              <a:rPr lang="en-US" smtClean="0"/>
              <a:t>‹#›</a:t>
            </a:fld>
            <a:endParaRPr lang="en-US"/>
          </a:p>
        </p:txBody>
      </p:sp>
    </p:spTree>
    <p:extLst>
      <p:ext uri="{BB962C8B-B14F-4D97-AF65-F5344CB8AC3E}">
        <p14:creationId xmlns:p14="http://schemas.microsoft.com/office/powerpoint/2010/main" val="31981948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522AA3E-B7E6-4EA0-9913-1C63669E53D8}"/>
              </a:ext>
            </a:extLst>
          </p:cNvPr>
          <p:cNvSpPr>
            <a:spLocks noGrp="1"/>
          </p:cNvSpPr>
          <p:nvPr>
            <p:ph type="dt" sz="half" idx="10"/>
          </p:nvPr>
        </p:nvSpPr>
        <p:spPr/>
        <p:txBody>
          <a:bodyPr/>
          <a:lstStyle/>
          <a:p>
            <a:fld id="{2A4F9D49-C3C6-455D-9851-4609DF5B305D}" type="datetimeFigureOut">
              <a:rPr lang="en-US" smtClean="0"/>
              <a:t>1/30/2023</a:t>
            </a:fld>
            <a:endParaRPr lang="en-US"/>
          </a:p>
        </p:txBody>
      </p:sp>
      <p:sp>
        <p:nvSpPr>
          <p:cNvPr id="3" name="Footer Placeholder 2">
            <a:extLst>
              <a:ext uri="{FF2B5EF4-FFF2-40B4-BE49-F238E27FC236}">
                <a16:creationId xmlns:a16="http://schemas.microsoft.com/office/drawing/2014/main" id="{DE5B84BE-4314-46DF-B7E9-B37722326B3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1FF2288-97D7-4B21-8FD7-0FA6464EF23D}"/>
              </a:ext>
            </a:extLst>
          </p:cNvPr>
          <p:cNvSpPr>
            <a:spLocks noGrp="1"/>
          </p:cNvSpPr>
          <p:nvPr>
            <p:ph type="sldNum" sz="quarter" idx="12"/>
          </p:nvPr>
        </p:nvSpPr>
        <p:spPr/>
        <p:txBody>
          <a:bodyPr/>
          <a:lstStyle/>
          <a:p>
            <a:fld id="{13F7A526-2832-4F05-B15A-80DAE77B0F2F}" type="slidenum">
              <a:rPr lang="en-US" smtClean="0"/>
              <a:t>‹#›</a:t>
            </a:fld>
            <a:endParaRPr lang="en-US"/>
          </a:p>
        </p:txBody>
      </p:sp>
    </p:spTree>
    <p:extLst>
      <p:ext uri="{BB962C8B-B14F-4D97-AF65-F5344CB8AC3E}">
        <p14:creationId xmlns:p14="http://schemas.microsoft.com/office/powerpoint/2010/main" val="21794322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4BE589-BC4F-4A5F-8098-050F9113E7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2761232-C767-494F-B090-50D1D7E4EF4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2420E7E-C717-444A-80D5-8FF609CED5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83341B9-DCEB-44B9-88FD-ECBD5B137B43}"/>
              </a:ext>
            </a:extLst>
          </p:cNvPr>
          <p:cNvSpPr>
            <a:spLocks noGrp="1"/>
          </p:cNvSpPr>
          <p:nvPr>
            <p:ph type="dt" sz="half" idx="10"/>
          </p:nvPr>
        </p:nvSpPr>
        <p:spPr/>
        <p:txBody>
          <a:bodyPr/>
          <a:lstStyle/>
          <a:p>
            <a:fld id="{2A4F9D49-C3C6-455D-9851-4609DF5B305D}" type="datetimeFigureOut">
              <a:rPr lang="en-US" smtClean="0"/>
              <a:t>1/30/2023</a:t>
            </a:fld>
            <a:endParaRPr lang="en-US"/>
          </a:p>
        </p:txBody>
      </p:sp>
      <p:sp>
        <p:nvSpPr>
          <p:cNvPr id="6" name="Footer Placeholder 5">
            <a:extLst>
              <a:ext uri="{FF2B5EF4-FFF2-40B4-BE49-F238E27FC236}">
                <a16:creationId xmlns:a16="http://schemas.microsoft.com/office/drawing/2014/main" id="{922BF45D-EFCA-4819-ACB0-5818CE58E9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A53C5A-E9F0-49D7-8CEB-8FCEA2A6E3F2}"/>
              </a:ext>
            </a:extLst>
          </p:cNvPr>
          <p:cNvSpPr>
            <a:spLocks noGrp="1"/>
          </p:cNvSpPr>
          <p:nvPr>
            <p:ph type="sldNum" sz="quarter" idx="12"/>
          </p:nvPr>
        </p:nvSpPr>
        <p:spPr/>
        <p:txBody>
          <a:bodyPr/>
          <a:lstStyle/>
          <a:p>
            <a:fld id="{13F7A526-2832-4F05-B15A-80DAE77B0F2F}" type="slidenum">
              <a:rPr lang="en-US" smtClean="0"/>
              <a:t>‹#›</a:t>
            </a:fld>
            <a:endParaRPr lang="en-US"/>
          </a:p>
        </p:txBody>
      </p:sp>
    </p:spTree>
    <p:extLst>
      <p:ext uri="{BB962C8B-B14F-4D97-AF65-F5344CB8AC3E}">
        <p14:creationId xmlns:p14="http://schemas.microsoft.com/office/powerpoint/2010/main" val="26951165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D9415-A64E-4399-A01E-E7359C0BD55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E0D18E8-0BE2-4509-BAC8-5035D4C4414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39954C6-365F-4AAE-AFC8-3049D403A4E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4D97169-0917-4303-ABDF-C490558BA6DF}"/>
              </a:ext>
            </a:extLst>
          </p:cNvPr>
          <p:cNvSpPr>
            <a:spLocks noGrp="1"/>
          </p:cNvSpPr>
          <p:nvPr>
            <p:ph type="dt" sz="half" idx="10"/>
          </p:nvPr>
        </p:nvSpPr>
        <p:spPr/>
        <p:txBody>
          <a:bodyPr/>
          <a:lstStyle/>
          <a:p>
            <a:fld id="{2A4F9D49-C3C6-455D-9851-4609DF5B305D}" type="datetimeFigureOut">
              <a:rPr lang="en-US" smtClean="0"/>
              <a:t>1/30/2023</a:t>
            </a:fld>
            <a:endParaRPr lang="en-US"/>
          </a:p>
        </p:txBody>
      </p:sp>
      <p:sp>
        <p:nvSpPr>
          <p:cNvPr id="6" name="Footer Placeholder 5">
            <a:extLst>
              <a:ext uri="{FF2B5EF4-FFF2-40B4-BE49-F238E27FC236}">
                <a16:creationId xmlns:a16="http://schemas.microsoft.com/office/drawing/2014/main" id="{66702D01-7756-4DB0-BFF3-D29F5DC65C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40C58DB-AB30-493B-B2B5-7E98988B170F}"/>
              </a:ext>
            </a:extLst>
          </p:cNvPr>
          <p:cNvSpPr>
            <a:spLocks noGrp="1"/>
          </p:cNvSpPr>
          <p:nvPr>
            <p:ph type="sldNum" sz="quarter" idx="12"/>
          </p:nvPr>
        </p:nvSpPr>
        <p:spPr/>
        <p:txBody>
          <a:bodyPr/>
          <a:lstStyle/>
          <a:p>
            <a:fld id="{13F7A526-2832-4F05-B15A-80DAE77B0F2F}" type="slidenum">
              <a:rPr lang="en-US" smtClean="0"/>
              <a:t>‹#›</a:t>
            </a:fld>
            <a:endParaRPr lang="en-US"/>
          </a:p>
        </p:txBody>
      </p:sp>
    </p:spTree>
    <p:extLst>
      <p:ext uri="{BB962C8B-B14F-4D97-AF65-F5344CB8AC3E}">
        <p14:creationId xmlns:p14="http://schemas.microsoft.com/office/powerpoint/2010/main" val="10874898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12AE25-A3CF-4C1E-A537-1969FEE83AA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FCD6DB5-9E02-44B4-8E5C-80D983B1916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DA5310-2CC8-4C68-BC8C-8729A692A967}"/>
              </a:ext>
            </a:extLst>
          </p:cNvPr>
          <p:cNvSpPr>
            <a:spLocks noGrp="1"/>
          </p:cNvSpPr>
          <p:nvPr>
            <p:ph type="dt" sz="half" idx="10"/>
          </p:nvPr>
        </p:nvSpPr>
        <p:spPr/>
        <p:txBody>
          <a:bodyPr/>
          <a:lstStyle/>
          <a:p>
            <a:fld id="{2A4F9D49-C3C6-455D-9851-4609DF5B305D}" type="datetimeFigureOut">
              <a:rPr lang="en-US" smtClean="0"/>
              <a:t>1/30/2023</a:t>
            </a:fld>
            <a:endParaRPr lang="en-US"/>
          </a:p>
        </p:txBody>
      </p:sp>
      <p:sp>
        <p:nvSpPr>
          <p:cNvPr id="5" name="Footer Placeholder 4">
            <a:extLst>
              <a:ext uri="{FF2B5EF4-FFF2-40B4-BE49-F238E27FC236}">
                <a16:creationId xmlns:a16="http://schemas.microsoft.com/office/drawing/2014/main" id="{9B48B679-58F1-4A12-82FF-443D3B65C4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C947D89-7A68-45ED-8F58-A2B78F11F234}"/>
              </a:ext>
            </a:extLst>
          </p:cNvPr>
          <p:cNvSpPr>
            <a:spLocks noGrp="1"/>
          </p:cNvSpPr>
          <p:nvPr>
            <p:ph type="sldNum" sz="quarter" idx="12"/>
          </p:nvPr>
        </p:nvSpPr>
        <p:spPr/>
        <p:txBody>
          <a:bodyPr/>
          <a:lstStyle/>
          <a:p>
            <a:fld id="{13F7A526-2832-4F05-B15A-80DAE77B0F2F}" type="slidenum">
              <a:rPr lang="en-US" smtClean="0"/>
              <a:t>‹#›</a:t>
            </a:fld>
            <a:endParaRPr lang="en-US"/>
          </a:p>
        </p:txBody>
      </p:sp>
    </p:spTree>
    <p:extLst>
      <p:ext uri="{BB962C8B-B14F-4D97-AF65-F5344CB8AC3E}">
        <p14:creationId xmlns:p14="http://schemas.microsoft.com/office/powerpoint/2010/main" val="39776952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D5779F7-75CA-48D9-B3FA-231201DDEF2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0919958-67CD-4860-B950-19E1C2B04024}"/>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DA009E-C4E6-4EF2-B462-49D83306D56D}"/>
              </a:ext>
            </a:extLst>
          </p:cNvPr>
          <p:cNvSpPr>
            <a:spLocks noGrp="1"/>
          </p:cNvSpPr>
          <p:nvPr>
            <p:ph type="dt" sz="half" idx="10"/>
          </p:nvPr>
        </p:nvSpPr>
        <p:spPr/>
        <p:txBody>
          <a:bodyPr/>
          <a:lstStyle/>
          <a:p>
            <a:fld id="{2A4F9D49-C3C6-455D-9851-4609DF5B305D}" type="datetimeFigureOut">
              <a:rPr lang="en-US" smtClean="0"/>
              <a:t>1/30/2023</a:t>
            </a:fld>
            <a:endParaRPr lang="en-US"/>
          </a:p>
        </p:txBody>
      </p:sp>
      <p:sp>
        <p:nvSpPr>
          <p:cNvPr id="5" name="Footer Placeholder 4">
            <a:extLst>
              <a:ext uri="{FF2B5EF4-FFF2-40B4-BE49-F238E27FC236}">
                <a16:creationId xmlns:a16="http://schemas.microsoft.com/office/drawing/2014/main" id="{20D35736-4CD4-4921-99AB-13AE8B03CC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6F6366-D53B-4678-997B-F8ABD930D5ED}"/>
              </a:ext>
            </a:extLst>
          </p:cNvPr>
          <p:cNvSpPr>
            <a:spLocks noGrp="1"/>
          </p:cNvSpPr>
          <p:nvPr>
            <p:ph type="sldNum" sz="quarter" idx="12"/>
          </p:nvPr>
        </p:nvSpPr>
        <p:spPr/>
        <p:txBody>
          <a:bodyPr/>
          <a:lstStyle/>
          <a:p>
            <a:fld id="{13F7A526-2832-4F05-B15A-80DAE77B0F2F}" type="slidenum">
              <a:rPr lang="en-US" smtClean="0"/>
              <a:t>‹#›</a:t>
            </a:fld>
            <a:endParaRPr lang="en-US"/>
          </a:p>
        </p:txBody>
      </p:sp>
    </p:spTree>
    <p:extLst>
      <p:ext uri="{BB962C8B-B14F-4D97-AF65-F5344CB8AC3E}">
        <p14:creationId xmlns:p14="http://schemas.microsoft.com/office/powerpoint/2010/main" val="16850274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Headline with text 1">
    <p:spTree>
      <p:nvGrpSpPr>
        <p:cNvPr id="1" name="Shape 95"/>
        <p:cNvGrpSpPr/>
        <p:nvPr/>
      </p:nvGrpSpPr>
      <p:grpSpPr>
        <a:xfrm>
          <a:off x="0" y="0"/>
          <a:ext cx="0" cy="0"/>
          <a:chOff x="0" y="0"/>
          <a:chExt cx="0" cy="0"/>
        </a:xfrm>
      </p:grpSpPr>
      <p:sp>
        <p:nvSpPr>
          <p:cNvPr id="96" name="Shape 96"/>
          <p:cNvSpPr txBox="1">
            <a:spLocks noGrp="1"/>
          </p:cNvSpPr>
          <p:nvPr>
            <p:ph type="title"/>
          </p:nvPr>
        </p:nvSpPr>
        <p:spPr>
          <a:xfrm>
            <a:off x="415600" y="593366"/>
            <a:ext cx="11360800" cy="763500"/>
          </a:xfrm>
          <a:prstGeom prst="rect">
            <a:avLst/>
          </a:prstGeom>
          <a:noFill/>
          <a:ln>
            <a:noFill/>
          </a:ln>
        </p:spPr>
        <p:txBody>
          <a:bodyPr lIns="91425" tIns="91425" rIns="91425" bIns="91425" anchor="t" anchorCtr="0"/>
          <a:lstStyle>
            <a:lvl1pPr marL="0" marR="0" lvl="0" indent="0" algn="l" rtl="0">
              <a:lnSpc>
                <a:spcPct val="100000"/>
              </a:lnSpc>
              <a:spcBef>
                <a:spcPts val="0"/>
              </a:spcBef>
              <a:spcAft>
                <a:spcPts val="0"/>
              </a:spcAft>
              <a:buClr>
                <a:schemeClr val="dk1"/>
              </a:buClr>
              <a:buFont typeface="Arial"/>
              <a:buNone/>
              <a:defRPr sz="2800" b="1" i="0" u="none" strike="noStrike" cap="none">
                <a:solidFill>
                  <a:schemeClr val="dk1"/>
                </a:solidFill>
                <a:latin typeface="Arial"/>
                <a:ea typeface="Arial"/>
                <a:cs typeface="Arial"/>
                <a:sym typeface="Arial"/>
              </a:defRPr>
            </a:lvl1pPr>
            <a:lvl2pPr lvl="1" indent="0" rtl="0">
              <a:spcBef>
                <a:spcPts val="0"/>
              </a:spcBef>
              <a:buClr>
                <a:schemeClr val="dk1"/>
              </a:buClr>
              <a:buFont typeface="Arial"/>
              <a:buNone/>
              <a:defRPr sz="2800" b="1">
                <a:solidFill>
                  <a:schemeClr val="dk1"/>
                </a:solidFill>
              </a:defRPr>
            </a:lvl2pPr>
            <a:lvl3pPr lvl="2" indent="0" rtl="0">
              <a:spcBef>
                <a:spcPts val="0"/>
              </a:spcBef>
              <a:buClr>
                <a:schemeClr val="dk1"/>
              </a:buClr>
              <a:buFont typeface="Arial"/>
              <a:buNone/>
              <a:defRPr sz="2800" b="1">
                <a:solidFill>
                  <a:schemeClr val="dk1"/>
                </a:solidFill>
              </a:defRPr>
            </a:lvl3pPr>
            <a:lvl4pPr lvl="3" indent="0" rtl="0">
              <a:spcBef>
                <a:spcPts val="0"/>
              </a:spcBef>
              <a:buClr>
                <a:schemeClr val="dk1"/>
              </a:buClr>
              <a:buFont typeface="Arial"/>
              <a:buNone/>
              <a:defRPr sz="2800" b="1">
                <a:solidFill>
                  <a:schemeClr val="dk1"/>
                </a:solidFill>
              </a:defRPr>
            </a:lvl4pPr>
            <a:lvl5pPr lvl="4" indent="0" rtl="0">
              <a:spcBef>
                <a:spcPts val="0"/>
              </a:spcBef>
              <a:buClr>
                <a:schemeClr val="dk1"/>
              </a:buClr>
              <a:buFont typeface="Arial"/>
              <a:buNone/>
              <a:defRPr sz="2800" b="1">
                <a:solidFill>
                  <a:schemeClr val="dk1"/>
                </a:solidFill>
              </a:defRPr>
            </a:lvl5pPr>
            <a:lvl6pPr lvl="5" indent="0" rtl="0">
              <a:spcBef>
                <a:spcPts val="0"/>
              </a:spcBef>
              <a:buClr>
                <a:schemeClr val="dk1"/>
              </a:buClr>
              <a:buFont typeface="Arial"/>
              <a:buNone/>
              <a:defRPr sz="2800" b="1">
                <a:solidFill>
                  <a:schemeClr val="dk1"/>
                </a:solidFill>
              </a:defRPr>
            </a:lvl6pPr>
            <a:lvl7pPr lvl="6" indent="0" rtl="0">
              <a:spcBef>
                <a:spcPts val="0"/>
              </a:spcBef>
              <a:buClr>
                <a:schemeClr val="dk1"/>
              </a:buClr>
              <a:buFont typeface="Arial"/>
              <a:buNone/>
              <a:defRPr sz="2800" b="1">
                <a:solidFill>
                  <a:schemeClr val="dk1"/>
                </a:solidFill>
              </a:defRPr>
            </a:lvl7pPr>
            <a:lvl8pPr lvl="7" indent="0" rtl="0">
              <a:spcBef>
                <a:spcPts val="0"/>
              </a:spcBef>
              <a:buClr>
                <a:schemeClr val="dk1"/>
              </a:buClr>
              <a:buFont typeface="Arial"/>
              <a:buNone/>
              <a:defRPr sz="2800" b="1">
                <a:solidFill>
                  <a:schemeClr val="dk1"/>
                </a:solidFill>
              </a:defRPr>
            </a:lvl8pPr>
            <a:lvl9pPr lvl="8" indent="0" rtl="0">
              <a:spcBef>
                <a:spcPts val="0"/>
              </a:spcBef>
              <a:buClr>
                <a:schemeClr val="dk1"/>
              </a:buClr>
              <a:buFont typeface="Arial"/>
              <a:buNone/>
              <a:defRPr sz="2800" b="1">
                <a:solidFill>
                  <a:schemeClr val="dk1"/>
                </a:solidFill>
              </a:defRPr>
            </a:lvl9pPr>
          </a:lstStyle>
          <a:p>
            <a:endParaRPr/>
          </a:p>
        </p:txBody>
      </p:sp>
      <p:sp>
        <p:nvSpPr>
          <p:cNvPr id="97" name="Shape 97"/>
          <p:cNvSpPr txBox="1">
            <a:spLocks noGrp="1"/>
          </p:cNvSpPr>
          <p:nvPr>
            <p:ph type="body" idx="1"/>
          </p:nvPr>
        </p:nvSpPr>
        <p:spPr>
          <a:xfrm>
            <a:off x="415596" y="1606433"/>
            <a:ext cx="10427200" cy="4268700"/>
          </a:xfrm>
          <a:prstGeom prst="rect">
            <a:avLst/>
          </a:prstGeom>
          <a:noFill/>
          <a:ln>
            <a:noFill/>
          </a:ln>
        </p:spPr>
        <p:txBody>
          <a:bodyPr lIns="91425" tIns="91425" rIns="91425" bIns="91425" anchor="t" anchorCtr="0"/>
          <a:lstStyle>
            <a:lvl1pPr marL="0" marR="0" lvl="0" indent="0" algn="l" rtl="0">
              <a:lnSpc>
                <a:spcPct val="115000"/>
              </a:lnSpc>
              <a:spcBef>
                <a:spcPts val="0"/>
              </a:spcBef>
              <a:spcAft>
                <a:spcPts val="1600"/>
              </a:spcAft>
              <a:buClr>
                <a:srgbClr val="000000"/>
              </a:buClr>
              <a:buFont typeface="Arial"/>
              <a:buNone/>
              <a:defRPr sz="1400" b="0" i="0" u="none" strike="noStrike" cap="none">
                <a:solidFill>
                  <a:srgbClr val="000000"/>
                </a:solidFill>
                <a:latin typeface="Arial"/>
                <a:ea typeface="Arial"/>
                <a:cs typeface="Arial"/>
                <a:sym typeface="Arial"/>
              </a:defRPr>
            </a:lvl1pPr>
            <a:lvl2pPr marL="457200" marR="0" lvl="1" indent="0" algn="l" rtl="0">
              <a:lnSpc>
                <a:spcPct val="115000"/>
              </a:lnSpc>
              <a:spcBef>
                <a:spcPts val="0"/>
              </a:spcBef>
              <a:spcAft>
                <a:spcPts val="1600"/>
              </a:spcAft>
              <a:buClr>
                <a:srgbClr val="000000"/>
              </a:buClr>
              <a:buFont typeface="Arial"/>
              <a:buNone/>
              <a:defRPr sz="1200" b="0" i="0" u="none" strike="noStrike" cap="none">
                <a:solidFill>
                  <a:srgbClr val="000000"/>
                </a:solidFill>
                <a:latin typeface="Arial"/>
                <a:ea typeface="Arial"/>
                <a:cs typeface="Arial"/>
                <a:sym typeface="Arial"/>
              </a:defRPr>
            </a:lvl2pPr>
            <a:lvl3pPr marL="914400" marR="0" lvl="2" indent="0" algn="l" rtl="0">
              <a:lnSpc>
                <a:spcPct val="115000"/>
              </a:lnSpc>
              <a:spcBef>
                <a:spcPts val="0"/>
              </a:spcBef>
              <a:spcAft>
                <a:spcPts val="1600"/>
              </a:spcAft>
              <a:buClr>
                <a:srgbClr val="000000"/>
              </a:buClr>
              <a:buFont typeface="Arial"/>
              <a:buNone/>
              <a:defRPr sz="1200" b="0" i="0" u="none" strike="noStrike" cap="none">
                <a:solidFill>
                  <a:srgbClr val="000000"/>
                </a:solidFill>
                <a:latin typeface="Arial"/>
                <a:ea typeface="Arial"/>
                <a:cs typeface="Arial"/>
                <a:sym typeface="Arial"/>
              </a:defRPr>
            </a:lvl3pPr>
            <a:lvl4pPr marL="1371600" marR="0" lvl="3" indent="0" algn="l" rtl="0">
              <a:lnSpc>
                <a:spcPct val="115000"/>
              </a:lnSpc>
              <a:spcBef>
                <a:spcPts val="0"/>
              </a:spcBef>
              <a:spcAft>
                <a:spcPts val="1600"/>
              </a:spcAft>
              <a:buClr>
                <a:srgbClr val="000000"/>
              </a:buClr>
              <a:buFont typeface="Arial"/>
              <a:buNone/>
              <a:defRPr sz="1200" b="0" i="0" u="none" strike="noStrike" cap="none">
                <a:solidFill>
                  <a:srgbClr val="000000"/>
                </a:solidFill>
                <a:latin typeface="Arial"/>
                <a:ea typeface="Arial"/>
                <a:cs typeface="Arial"/>
                <a:sym typeface="Arial"/>
              </a:defRPr>
            </a:lvl4pPr>
            <a:lvl5pPr marL="1828800" marR="0" lvl="4" indent="0" algn="l" rtl="0">
              <a:lnSpc>
                <a:spcPct val="115000"/>
              </a:lnSpc>
              <a:spcBef>
                <a:spcPts val="0"/>
              </a:spcBef>
              <a:spcAft>
                <a:spcPts val="1600"/>
              </a:spcAft>
              <a:buClr>
                <a:srgbClr val="000000"/>
              </a:buClr>
              <a:buFont typeface="Arial"/>
              <a:buNone/>
              <a:defRPr sz="1200" b="0" i="0" u="none" strike="noStrike" cap="none">
                <a:solidFill>
                  <a:srgbClr val="000000"/>
                </a:solidFill>
                <a:latin typeface="Arial"/>
                <a:ea typeface="Arial"/>
                <a:cs typeface="Arial"/>
                <a:sym typeface="Arial"/>
              </a:defRPr>
            </a:lvl5pPr>
            <a:lvl6pPr marL="2286000" marR="0" lvl="5" indent="0" algn="l" rtl="0">
              <a:lnSpc>
                <a:spcPct val="115000"/>
              </a:lnSpc>
              <a:spcBef>
                <a:spcPts val="0"/>
              </a:spcBef>
              <a:spcAft>
                <a:spcPts val="1600"/>
              </a:spcAft>
              <a:buClr>
                <a:srgbClr val="000000"/>
              </a:buClr>
              <a:buFont typeface="Arial"/>
              <a:buNone/>
              <a:defRPr sz="1200" b="0" i="0" u="none" strike="noStrike" cap="none">
                <a:solidFill>
                  <a:srgbClr val="000000"/>
                </a:solidFill>
                <a:latin typeface="Arial"/>
                <a:ea typeface="Arial"/>
                <a:cs typeface="Arial"/>
                <a:sym typeface="Arial"/>
              </a:defRPr>
            </a:lvl6pPr>
            <a:lvl7pPr marL="2743200" marR="0" lvl="6" indent="0" algn="l" rtl="0">
              <a:lnSpc>
                <a:spcPct val="115000"/>
              </a:lnSpc>
              <a:spcBef>
                <a:spcPts val="0"/>
              </a:spcBef>
              <a:spcAft>
                <a:spcPts val="1600"/>
              </a:spcAft>
              <a:buClr>
                <a:srgbClr val="000000"/>
              </a:buClr>
              <a:buFont typeface="Arial"/>
              <a:buNone/>
              <a:defRPr sz="1200" b="0" i="0" u="none" strike="noStrike" cap="none">
                <a:solidFill>
                  <a:srgbClr val="000000"/>
                </a:solidFill>
                <a:latin typeface="Arial"/>
                <a:ea typeface="Arial"/>
                <a:cs typeface="Arial"/>
                <a:sym typeface="Arial"/>
              </a:defRPr>
            </a:lvl7pPr>
            <a:lvl8pPr marL="3200400" marR="0" lvl="7" indent="0" algn="l" rtl="0">
              <a:lnSpc>
                <a:spcPct val="115000"/>
              </a:lnSpc>
              <a:spcBef>
                <a:spcPts val="0"/>
              </a:spcBef>
              <a:spcAft>
                <a:spcPts val="1600"/>
              </a:spcAft>
              <a:buClr>
                <a:srgbClr val="000000"/>
              </a:buClr>
              <a:buFont typeface="Arial"/>
              <a:buNone/>
              <a:defRPr sz="1200" b="0" i="0" u="none" strike="noStrike" cap="none">
                <a:solidFill>
                  <a:srgbClr val="000000"/>
                </a:solidFill>
                <a:latin typeface="Arial"/>
                <a:ea typeface="Arial"/>
                <a:cs typeface="Arial"/>
                <a:sym typeface="Arial"/>
              </a:defRPr>
            </a:lvl8pPr>
            <a:lvl9pPr marL="3657600" marR="0" lvl="8" indent="0" algn="l" rtl="0">
              <a:lnSpc>
                <a:spcPct val="115000"/>
              </a:lnSpc>
              <a:spcBef>
                <a:spcPts val="0"/>
              </a:spcBef>
              <a:spcAft>
                <a:spcPts val="1600"/>
              </a:spcAft>
              <a:buClr>
                <a:srgbClr val="000000"/>
              </a:buClr>
              <a:buFont typeface="Arial"/>
              <a:buNone/>
              <a:defRPr sz="1200" b="0" i="0" u="none" strike="noStrike" cap="none">
                <a:solidFill>
                  <a:srgbClr val="000000"/>
                </a:solidFill>
                <a:latin typeface="Arial"/>
                <a:ea typeface="Arial"/>
                <a:cs typeface="Arial"/>
                <a:sym typeface="Arial"/>
              </a:defRPr>
            </a:lvl9pPr>
          </a:lstStyle>
          <a:p>
            <a:endParaRPr/>
          </a:p>
        </p:txBody>
      </p:sp>
    </p:spTree>
    <p:extLst>
      <p:ext uri="{BB962C8B-B14F-4D97-AF65-F5344CB8AC3E}">
        <p14:creationId xmlns:p14="http://schemas.microsoft.com/office/powerpoint/2010/main" val="37700957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CB827BB-6610-42D9-839F-A0B3580021B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15A81B-E877-43AB-AC8B-BC953928F6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86EF1D-A7D6-4220-A196-17DEFA8BC1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4F9D49-C3C6-455D-9851-4609DF5B305D}" type="datetimeFigureOut">
              <a:rPr lang="en-US" smtClean="0"/>
              <a:t>1/30/2023</a:t>
            </a:fld>
            <a:endParaRPr lang="en-US"/>
          </a:p>
        </p:txBody>
      </p:sp>
      <p:sp>
        <p:nvSpPr>
          <p:cNvPr id="5" name="Footer Placeholder 4">
            <a:extLst>
              <a:ext uri="{FF2B5EF4-FFF2-40B4-BE49-F238E27FC236}">
                <a16:creationId xmlns:a16="http://schemas.microsoft.com/office/drawing/2014/main" id="{88FCFF57-1F3B-42B5-90E1-4281441CEAC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68CAD20-BAB2-48B4-8A83-6CD450623A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F7A526-2832-4F05-B15A-80DAE77B0F2F}" type="slidenum">
              <a:rPr lang="en-US" smtClean="0"/>
              <a:t>‹#›</a:t>
            </a:fld>
            <a:endParaRPr lang="en-US"/>
          </a:p>
        </p:txBody>
      </p:sp>
    </p:spTree>
    <p:extLst>
      <p:ext uri="{BB962C8B-B14F-4D97-AF65-F5344CB8AC3E}">
        <p14:creationId xmlns:p14="http://schemas.microsoft.com/office/powerpoint/2010/main" val="24089547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chart" Target="../charts/chart2.xml"/></Relationships>
</file>

<file path=ppt/slides/_rels/slide1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24.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27.jpg"/><Relationship Id="rId4" Type="http://schemas.openxmlformats.org/officeDocument/2006/relationships/image" Target="../media/image26.jpg"/></Relationships>
</file>

<file path=ppt/slides/_rels/slide25.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56ED6F8-58F3-4F5F-BC52-665AF7E5B952}"/>
              </a:ext>
            </a:extLst>
          </p:cNvPr>
          <p:cNvSpPr/>
          <p:nvPr/>
        </p:nvSpPr>
        <p:spPr>
          <a:xfrm>
            <a:off x="0" y="2133600"/>
            <a:ext cx="12192000" cy="1883891"/>
          </a:xfrm>
          <a:prstGeom prst="rect">
            <a:avLst/>
          </a:prstGeom>
          <a:solidFill>
            <a:srgbClr val="FFC62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342900" eaLnBrk="0" fontAlgn="base" hangingPunct="0">
              <a:spcBef>
                <a:spcPct val="0"/>
              </a:spcBef>
              <a:spcAft>
                <a:spcPct val="0"/>
              </a:spcAft>
              <a:defRPr/>
            </a:pPr>
            <a:endParaRPr lang="en-US" sz="1350">
              <a:noFill/>
              <a:effectLst>
                <a:outerShdw blurRad="50800" dist="50800" dir="5400000" algn="ctr" rotWithShape="0">
                  <a:prstClr val="black"/>
                </a:outerShdw>
              </a:effectLst>
              <a:latin typeface="Arial"/>
              <a:sym typeface="Arial"/>
            </a:endParaRPr>
          </a:p>
        </p:txBody>
      </p:sp>
      <p:sp>
        <p:nvSpPr>
          <p:cNvPr id="3" name="TextBox 2"/>
          <p:cNvSpPr txBox="1"/>
          <p:nvPr/>
        </p:nvSpPr>
        <p:spPr>
          <a:xfrm>
            <a:off x="37651" y="2280068"/>
            <a:ext cx="11963400" cy="4231928"/>
          </a:xfrm>
          <a:prstGeom prst="rect">
            <a:avLst/>
          </a:prstGeom>
          <a:noFill/>
          <a:ln>
            <a:noFill/>
          </a:ln>
          <a:effectLst/>
        </p:spPr>
        <p:txBody>
          <a:bodyPr wrap="square" rtlCol="0">
            <a:spAutoFit/>
          </a:bodyPr>
          <a:lstStyle/>
          <a:p>
            <a:pPr defTabSz="342900" eaLnBrk="0" fontAlgn="base" hangingPunct="0">
              <a:spcBef>
                <a:spcPts val="450"/>
              </a:spcBef>
              <a:spcAft>
                <a:spcPts val="450"/>
              </a:spcAft>
              <a:defRPr/>
            </a:pPr>
            <a:r>
              <a:rPr lang="en-US" sz="4200" b="1" dirty="0">
                <a:solidFill>
                  <a:prstClr val="black"/>
                </a:solidFill>
                <a:latin typeface="Arial"/>
                <a:ea typeface="ＭＳ Ｐゴシック" panose="020B0600070205080204" pitchFamily="34" charset="-128"/>
                <a:cs typeface="Helvetica" panose="020B0604020202020204" pitchFamily="34" charset="0"/>
                <a:sym typeface="Arial"/>
              </a:rPr>
              <a:t>Mission: promote informed public dialogue on critical </a:t>
            </a:r>
            <a:r>
              <a:rPr lang="en-US" sz="4200" b="1" dirty="0">
                <a:solidFill>
                  <a:prstClr val="white"/>
                </a:solidFill>
                <a:highlight>
                  <a:srgbClr val="000000"/>
                </a:highlight>
                <a:latin typeface="Arial"/>
                <a:ea typeface="ＭＳ Ｐゴシック" panose="020B0600070205080204" pitchFamily="34" charset="-128"/>
                <a:cs typeface="Helvetica" panose="020B0604020202020204" pitchFamily="34" charset="0"/>
                <a:sym typeface="Arial"/>
              </a:rPr>
              <a:t>water</a:t>
            </a:r>
            <a:r>
              <a:rPr lang="en-US" sz="4200" b="1" dirty="0">
                <a:solidFill>
                  <a:prstClr val="black"/>
                </a:solidFill>
                <a:latin typeface="Arial"/>
                <a:ea typeface="ＭＳ Ｐゴシック" panose="020B0600070205080204" pitchFamily="34" charset="-128"/>
                <a:cs typeface="Helvetica" panose="020B0604020202020204" pitchFamily="34" charset="0"/>
                <a:sym typeface="Arial"/>
              </a:rPr>
              <a:t> issues in Arizona and the West</a:t>
            </a:r>
          </a:p>
          <a:p>
            <a:pPr defTabSz="342900" eaLnBrk="0" fontAlgn="base" hangingPunct="0">
              <a:defRPr/>
            </a:pPr>
            <a:r>
              <a:rPr lang="en-US" sz="4050" b="1" dirty="0">
                <a:solidFill>
                  <a:prstClr val="black"/>
                </a:solidFill>
                <a:latin typeface="Arial"/>
                <a:ea typeface="ＭＳ Ｐゴシック" panose="020B0600070205080204" pitchFamily="34" charset="-128"/>
                <a:cs typeface="Helvetica" panose="020B0604020202020204" pitchFamily="34" charset="0"/>
                <a:sym typeface="Arial"/>
              </a:rPr>
              <a:t> </a:t>
            </a:r>
            <a:endParaRPr lang="en-US" sz="4400" b="1" dirty="0">
              <a:solidFill>
                <a:prstClr val="black"/>
              </a:solidFill>
              <a:latin typeface="Arial"/>
              <a:ea typeface="ＭＳ Ｐゴシック" panose="020B0600070205080204" pitchFamily="34" charset="-128"/>
              <a:cs typeface="Helvetica" panose="020B0604020202020204" pitchFamily="34" charset="0"/>
              <a:sym typeface="Arial"/>
            </a:endParaRPr>
          </a:p>
          <a:p>
            <a:pPr marL="1376363" lvl="2" indent="-461963" defTabSz="342900" eaLnBrk="0" fontAlgn="base" hangingPunct="0">
              <a:spcBef>
                <a:spcPct val="0"/>
              </a:spcBef>
              <a:spcAft>
                <a:spcPct val="0"/>
              </a:spcAft>
              <a:buFont typeface="Arial" panose="020B0604020202020204" pitchFamily="34" charset="0"/>
              <a:buChar char="•"/>
              <a:defRPr/>
            </a:pPr>
            <a:r>
              <a:rPr lang="en-US" sz="4400" b="1" dirty="0">
                <a:solidFill>
                  <a:prstClr val="black"/>
                </a:solidFill>
                <a:latin typeface="Arial"/>
                <a:ea typeface="ＭＳ Ｐゴシック" panose="020B0600070205080204" pitchFamily="34" charset="-128"/>
                <a:cs typeface="Helvetica" panose="020B0604020202020204" pitchFamily="34" charset="0"/>
                <a:sym typeface="Arial"/>
              </a:rPr>
              <a:t>non-partisan </a:t>
            </a:r>
          </a:p>
          <a:p>
            <a:pPr marL="1376363" lvl="2" indent="-461963" defTabSz="342900" eaLnBrk="0" fontAlgn="base" hangingPunct="0">
              <a:spcBef>
                <a:spcPct val="0"/>
              </a:spcBef>
              <a:spcAft>
                <a:spcPct val="0"/>
              </a:spcAft>
              <a:buFont typeface="Arial" panose="020B0604020202020204" pitchFamily="34" charset="0"/>
              <a:buChar char="•"/>
              <a:defRPr/>
            </a:pPr>
            <a:r>
              <a:rPr lang="en-US" sz="4400" b="1" dirty="0">
                <a:solidFill>
                  <a:prstClr val="black"/>
                </a:solidFill>
                <a:latin typeface="Arial"/>
                <a:ea typeface="ＭＳ Ｐゴシック" panose="020B0600070205080204" pitchFamily="34" charset="-128"/>
                <a:cs typeface="Helvetica" panose="020B0604020202020204" pitchFamily="34" charset="0"/>
                <a:sym typeface="Arial"/>
              </a:rPr>
              <a:t>research &amp; analysis</a:t>
            </a:r>
          </a:p>
          <a:p>
            <a:pPr marL="1376363" lvl="2" indent="-461963" defTabSz="342900" eaLnBrk="0" fontAlgn="base" hangingPunct="0">
              <a:spcBef>
                <a:spcPct val="0"/>
              </a:spcBef>
              <a:spcAft>
                <a:spcPct val="0"/>
              </a:spcAft>
              <a:buFont typeface="Arial" panose="020B0604020202020204" pitchFamily="34" charset="0"/>
              <a:buChar char="•"/>
              <a:defRPr/>
            </a:pPr>
            <a:r>
              <a:rPr lang="en-US" sz="4400" b="1" dirty="0">
                <a:solidFill>
                  <a:prstClr val="black"/>
                </a:solidFill>
                <a:latin typeface="Arial"/>
                <a:ea typeface="ＭＳ Ｐゴシック" panose="020B0600070205080204" pitchFamily="34" charset="-128"/>
                <a:cs typeface="Helvetica" panose="020B0604020202020204" pitchFamily="34" charset="0"/>
                <a:sym typeface="Arial"/>
              </a:rPr>
              <a:t>historical understanding</a:t>
            </a:r>
          </a:p>
        </p:txBody>
      </p:sp>
      <p:pic>
        <p:nvPicPr>
          <p:cNvPr id="6" name="Picture 5">
            <a:extLst>
              <a:ext uri="{FF2B5EF4-FFF2-40B4-BE49-F238E27FC236}">
                <a16:creationId xmlns:a16="http://schemas.microsoft.com/office/drawing/2014/main" id="{D0CC5A97-C12A-EB47-A37A-CB773F3C3381}"/>
              </a:ext>
            </a:extLst>
          </p:cNvPr>
          <p:cNvPicPr>
            <a:picLocks noChangeAspect="1"/>
          </p:cNvPicPr>
          <p:nvPr/>
        </p:nvPicPr>
        <p:blipFill>
          <a:blip r:embed="rId3"/>
          <a:stretch>
            <a:fillRect/>
          </a:stretch>
        </p:blipFill>
        <p:spPr>
          <a:xfrm>
            <a:off x="2342950" y="173106"/>
            <a:ext cx="7659398" cy="1429553"/>
          </a:xfrm>
          <a:prstGeom prst="rect">
            <a:avLst/>
          </a:prstGeom>
        </p:spPr>
      </p:pic>
    </p:spTree>
    <p:extLst>
      <p:ext uri="{BB962C8B-B14F-4D97-AF65-F5344CB8AC3E}">
        <p14:creationId xmlns:p14="http://schemas.microsoft.com/office/powerpoint/2010/main" val="2198737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1000"/>
                                        <p:tgtEl>
                                          <p:spTgt spid="3">
                                            <p:txEl>
                                              <p:pRg st="2" end="2"/>
                                            </p:txEl>
                                          </p:spTgt>
                                        </p:tgtEl>
                                      </p:cBhvr>
                                    </p:animEffect>
                                    <p:anim calcmode="lin" valueType="num">
                                      <p:cBhvr>
                                        <p:cTn id="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9"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nodeType="after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1000"/>
                                        <p:tgtEl>
                                          <p:spTgt spid="3">
                                            <p:txEl>
                                              <p:pRg st="3" end="3"/>
                                            </p:txEl>
                                          </p:spTgt>
                                        </p:tgtEl>
                                      </p:cBhvr>
                                    </p:animEffect>
                                    <p:anim calcmode="lin" valueType="num">
                                      <p:cBhvr>
                                        <p:cTn id="1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15" dur="1000" fill="hold"/>
                                        <p:tgtEl>
                                          <p:spTgt spid="3">
                                            <p:txEl>
                                              <p:pRg st="3" end="3"/>
                                            </p:txEl>
                                          </p:spTgt>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7" presetClass="entr" presetSubtype="0" fill="hold" nodeType="after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1000"/>
                                        <p:tgtEl>
                                          <p:spTgt spid="3">
                                            <p:txEl>
                                              <p:pRg st="4" end="4"/>
                                            </p:txEl>
                                          </p:spTgt>
                                        </p:tgtEl>
                                      </p:cBhvr>
                                    </p:animEffect>
                                    <p:anim calcmode="lin" valueType="num">
                                      <p:cBhvr>
                                        <p:cTn id="2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1"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2633" y="-4238"/>
            <a:ext cx="6771361" cy="6858000"/>
          </a:xfrm>
          <a:prstGeom prst="rect">
            <a:avLst/>
          </a:prstGeom>
          <a:ln w="31750">
            <a:solidFill>
              <a:srgbClr val="00B0F0"/>
            </a:solidFill>
          </a:ln>
        </p:spPr>
      </p:pic>
      <p:sp>
        <p:nvSpPr>
          <p:cNvPr id="6" name="TextBox 5"/>
          <p:cNvSpPr txBox="1"/>
          <p:nvPr/>
        </p:nvSpPr>
        <p:spPr>
          <a:xfrm>
            <a:off x="5419138" y="-15389"/>
            <a:ext cx="3191462" cy="1077218"/>
          </a:xfrm>
          <a:prstGeom prst="rect">
            <a:avLst/>
          </a:prstGeom>
          <a:solidFill>
            <a:schemeClr val="bg1"/>
          </a:solidFill>
        </p:spPr>
        <p:txBody>
          <a:bodyPr wrap="square" rtlCol="0">
            <a:spAutoFit/>
          </a:bodyPr>
          <a:lstStyle/>
          <a:p>
            <a:pPr>
              <a:defRPr/>
            </a:pPr>
            <a:r>
              <a:rPr lang="en-US" sz="3200" b="1" dirty="0">
                <a:solidFill>
                  <a:srgbClr val="002060"/>
                </a:solidFill>
                <a:latin typeface="Arial" panose="020B0604020202020204" pitchFamily="34" charset="0"/>
                <a:cs typeface="Arial" panose="020B0604020202020204" pitchFamily="34" charset="0"/>
              </a:rPr>
              <a:t>Colorado River Basin</a:t>
            </a:r>
          </a:p>
        </p:txBody>
      </p:sp>
      <p:sp>
        <p:nvSpPr>
          <p:cNvPr id="2" name="TextBox 1"/>
          <p:cNvSpPr txBox="1"/>
          <p:nvPr/>
        </p:nvSpPr>
        <p:spPr>
          <a:xfrm>
            <a:off x="228600" y="348908"/>
            <a:ext cx="5402572" cy="5262979"/>
          </a:xfrm>
          <a:prstGeom prst="rect">
            <a:avLst/>
          </a:prstGeom>
          <a:noFill/>
        </p:spPr>
        <p:txBody>
          <a:bodyPr wrap="square" rtlCol="0">
            <a:spAutoFit/>
          </a:bodyPr>
          <a:lstStyle/>
          <a:p>
            <a:pPr marL="285750" indent="-285750">
              <a:spcAft>
                <a:spcPts val="2400"/>
              </a:spcAft>
              <a:buFont typeface="Arial" panose="020B0604020202020204" pitchFamily="34" charset="0"/>
              <a:buChar char="•"/>
              <a:defRPr/>
            </a:pPr>
            <a:r>
              <a:rPr lang="en-US" sz="3200" dirty="0">
                <a:solidFill>
                  <a:prstClr val="black"/>
                </a:solidFill>
                <a:latin typeface="Arial" panose="020B0604020202020204" pitchFamily="34" charset="0"/>
                <a:cs typeface="Arial" panose="020B0604020202020204" pitchFamily="34" charset="0"/>
              </a:rPr>
              <a:t>40 million people</a:t>
            </a:r>
          </a:p>
          <a:p>
            <a:pPr marL="285750" indent="-285750">
              <a:spcAft>
                <a:spcPts val="2400"/>
              </a:spcAft>
              <a:buFont typeface="Arial" panose="020B0604020202020204" pitchFamily="34" charset="0"/>
              <a:buChar char="•"/>
              <a:defRPr/>
            </a:pPr>
            <a:r>
              <a:rPr lang="en-US" sz="3200" dirty="0">
                <a:solidFill>
                  <a:prstClr val="black"/>
                </a:solidFill>
                <a:latin typeface="Arial" panose="020B0604020202020204" pitchFamily="34" charset="0"/>
                <a:cs typeface="Arial" panose="020B0604020202020204" pitchFamily="34" charset="0"/>
              </a:rPr>
              <a:t>7 states, 29 tribes &amp; Mexico</a:t>
            </a:r>
          </a:p>
          <a:p>
            <a:pPr marL="285750" indent="-285750">
              <a:spcAft>
                <a:spcPts val="2400"/>
              </a:spcAft>
              <a:buFont typeface="Arial" panose="020B0604020202020204" pitchFamily="34" charset="0"/>
              <a:buChar char="•"/>
              <a:defRPr/>
            </a:pPr>
            <a:r>
              <a:rPr lang="en-US" sz="3200" dirty="0">
                <a:solidFill>
                  <a:prstClr val="black"/>
                </a:solidFill>
                <a:latin typeface="Arial" panose="020B0604020202020204" pitchFamily="34" charset="0"/>
                <a:cs typeface="Arial" panose="020B0604020202020204" pitchFamily="34" charset="0"/>
              </a:rPr>
              <a:t>5 million acres of agriculture</a:t>
            </a:r>
          </a:p>
          <a:p>
            <a:pPr marL="742950" lvl="1" indent="-285750">
              <a:spcAft>
                <a:spcPts val="2400"/>
              </a:spcAft>
              <a:buFont typeface="Arial" panose="020B0604020202020204" pitchFamily="34" charset="0"/>
              <a:buChar char="•"/>
              <a:defRPr/>
            </a:pPr>
            <a:r>
              <a:rPr lang="en-US" sz="3200" dirty="0">
                <a:solidFill>
                  <a:prstClr val="black"/>
                </a:solidFill>
                <a:latin typeface="Arial" panose="020B0604020202020204" pitchFamily="34" charset="0"/>
                <a:cs typeface="Arial" panose="020B0604020202020204" pitchFamily="34" charset="0"/>
              </a:rPr>
              <a:t>Ag uses 70-80% of the water</a:t>
            </a:r>
          </a:p>
          <a:p>
            <a:pPr marL="285750" indent="-285750">
              <a:spcAft>
                <a:spcPts val="2400"/>
              </a:spcAft>
              <a:buFont typeface="Arial" panose="020B0604020202020204" pitchFamily="34" charset="0"/>
              <a:buChar char="•"/>
              <a:defRPr/>
            </a:pPr>
            <a:r>
              <a:rPr lang="en-US" sz="3200" dirty="0">
                <a:solidFill>
                  <a:prstClr val="black"/>
                </a:solidFill>
                <a:latin typeface="Arial" panose="020B0604020202020204" pitchFamily="34" charset="0"/>
                <a:cs typeface="Arial" panose="020B0604020202020204" pitchFamily="34" charset="0"/>
              </a:rPr>
              <a:t>Iconic spaces of the West</a:t>
            </a:r>
          </a:p>
        </p:txBody>
      </p:sp>
      <p:sp>
        <p:nvSpPr>
          <p:cNvPr id="3" name="TextBox 2"/>
          <p:cNvSpPr txBox="1"/>
          <p:nvPr/>
        </p:nvSpPr>
        <p:spPr>
          <a:xfrm>
            <a:off x="1532642" y="6611779"/>
            <a:ext cx="2337288" cy="230832"/>
          </a:xfrm>
          <a:prstGeom prst="rect">
            <a:avLst/>
          </a:prstGeom>
          <a:noFill/>
        </p:spPr>
        <p:txBody>
          <a:bodyPr wrap="square" rtlCol="0">
            <a:spAutoFit/>
          </a:bodyPr>
          <a:lstStyle/>
          <a:p>
            <a:pPr>
              <a:defRPr/>
            </a:pPr>
            <a:r>
              <a:rPr lang="en-US" sz="900" dirty="0">
                <a:solidFill>
                  <a:prstClr val="black"/>
                </a:solidFill>
                <a:latin typeface="Calibri" panose="020F0502020204030204"/>
              </a:rPr>
              <a:t>Source: US Bureau of Reclamation</a:t>
            </a:r>
          </a:p>
        </p:txBody>
      </p:sp>
      <p:sp>
        <p:nvSpPr>
          <p:cNvPr id="4" name="Slide Number Placeholder 3"/>
          <p:cNvSpPr>
            <a:spLocks noGrp="1"/>
          </p:cNvSpPr>
          <p:nvPr>
            <p:ph type="sldNum" sz="quarter" idx="12"/>
          </p:nvPr>
        </p:nvSpPr>
        <p:spPr/>
        <p:txBody>
          <a:bodyPr/>
          <a:lstStyle/>
          <a:p>
            <a:pPr>
              <a:defRPr/>
            </a:pPr>
            <a:fld id="{6EB64B8C-2F7C-4019-9C93-A86326E7E9A9}" type="slidenum">
              <a:rPr lang="en-US">
                <a:solidFill>
                  <a:prstClr val="black">
                    <a:tint val="75000"/>
                  </a:prstClr>
                </a:solidFill>
                <a:latin typeface="Calibri" panose="020F0502020204030204"/>
              </a:rPr>
              <a:pPr>
                <a:defRPr/>
              </a:pPr>
              <a:t>2</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13379111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8889" t="2222" r="4445" b="6666"/>
          <a:stretch/>
        </p:blipFill>
        <p:spPr>
          <a:xfrm>
            <a:off x="2841702" y="0"/>
            <a:ext cx="6530898" cy="6858000"/>
          </a:xfrm>
          <a:prstGeom prst="rect">
            <a:avLst/>
          </a:prstGeom>
          <a:ln w="31750">
            <a:solidFill>
              <a:srgbClr val="0000FF"/>
            </a:solidFill>
          </a:ln>
        </p:spPr>
      </p:pic>
      <p:sp>
        <p:nvSpPr>
          <p:cNvPr id="6" name="TextBox 5"/>
          <p:cNvSpPr txBox="1"/>
          <p:nvPr/>
        </p:nvSpPr>
        <p:spPr>
          <a:xfrm>
            <a:off x="7467600" y="6627168"/>
            <a:ext cx="2590800" cy="230832"/>
          </a:xfrm>
          <a:prstGeom prst="rect">
            <a:avLst/>
          </a:prstGeom>
          <a:noFill/>
        </p:spPr>
        <p:txBody>
          <a:bodyPr wrap="square" rtlCol="0">
            <a:spAutoFit/>
          </a:bodyPr>
          <a:lstStyle/>
          <a:p>
            <a:pPr>
              <a:defRPr/>
            </a:pPr>
            <a:r>
              <a:rPr lang="en-US" sz="900" dirty="0">
                <a:solidFill>
                  <a:prstClr val="black"/>
                </a:solidFill>
                <a:latin typeface="Calibri" panose="020F0502020204030204"/>
              </a:rPr>
              <a:t>Source: Univ. of Ariz. Coop. Extension</a:t>
            </a:r>
          </a:p>
        </p:txBody>
      </p:sp>
      <p:sp>
        <p:nvSpPr>
          <p:cNvPr id="3" name="TextBox 2"/>
          <p:cNvSpPr txBox="1"/>
          <p:nvPr/>
        </p:nvSpPr>
        <p:spPr>
          <a:xfrm>
            <a:off x="2841702" y="5897609"/>
            <a:ext cx="2263698" cy="954107"/>
          </a:xfrm>
          <a:prstGeom prst="rect">
            <a:avLst/>
          </a:prstGeom>
          <a:noFill/>
        </p:spPr>
        <p:txBody>
          <a:bodyPr wrap="square" rtlCol="0">
            <a:spAutoFit/>
          </a:bodyPr>
          <a:lstStyle/>
          <a:p>
            <a:pPr>
              <a:defRPr/>
            </a:pPr>
            <a:r>
              <a:rPr lang="en-US" sz="2800" b="1" dirty="0">
                <a:latin typeface="Arial" panose="020B0604020202020204" pitchFamily="34" charset="0"/>
                <a:cs typeface="Arial" panose="020B0604020202020204" pitchFamily="34" charset="0"/>
              </a:rPr>
              <a:t>Arizona Watersheds</a:t>
            </a:r>
          </a:p>
        </p:txBody>
      </p:sp>
      <p:sp>
        <p:nvSpPr>
          <p:cNvPr id="2" name="Slide Number Placeholder 1"/>
          <p:cNvSpPr>
            <a:spLocks noGrp="1"/>
          </p:cNvSpPr>
          <p:nvPr>
            <p:ph type="sldNum" sz="quarter" idx="12"/>
          </p:nvPr>
        </p:nvSpPr>
        <p:spPr/>
        <p:txBody>
          <a:bodyPr/>
          <a:lstStyle/>
          <a:p>
            <a:pPr>
              <a:defRPr/>
            </a:pPr>
            <a:fld id="{6EB64B8C-2F7C-4019-9C93-A86326E7E9A9}" type="slidenum">
              <a:rPr lang="en-US">
                <a:solidFill>
                  <a:prstClr val="black">
                    <a:tint val="75000"/>
                  </a:prstClr>
                </a:solidFill>
                <a:latin typeface="Calibri" panose="020F0502020204030204"/>
              </a:rPr>
              <a:pPr>
                <a:defRPr/>
              </a:pPr>
              <a:t>3</a:t>
            </a:fld>
            <a:endParaRPr lang="en-US">
              <a:solidFill>
                <a:prstClr val="black">
                  <a:tint val="75000"/>
                </a:prstClr>
              </a:solidFill>
              <a:latin typeface="Calibri" panose="020F0502020204030204"/>
            </a:endParaRPr>
          </a:p>
        </p:txBody>
      </p:sp>
    </p:spTree>
    <p:extLst>
      <p:ext uri="{BB962C8B-B14F-4D97-AF65-F5344CB8AC3E}">
        <p14:creationId xmlns:p14="http://schemas.microsoft.com/office/powerpoint/2010/main" val="41529072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2000" b="-2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A12FE-99DD-46E2-9B06-CF4A4DDBC19B}"/>
              </a:ext>
            </a:extLst>
          </p:cNvPr>
          <p:cNvSpPr>
            <a:spLocks noGrp="1"/>
          </p:cNvSpPr>
          <p:nvPr>
            <p:ph type="title"/>
          </p:nvPr>
        </p:nvSpPr>
        <p:spPr/>
        <p:txBody>
          <a:bodyPr/>
          <a:lstStyle/>
          <a:p>
            <a:r>
              <a:rPr lang="en-US" dirty="0"/>
              <a:t> </a:t>
            </a:r>
          </a:p>
        </p:txBody>
      </p:sp>
      <p:sp>
        <p:nvSpPr>
          <p:cNvPr id="7" name="Content Placeholder 6">
            <a:extLst>
              <a:ext uri="{FF2B5EF4-FFF2-40B4-BE49-F238E27FC236}">
                <a16:creationId xmlns:a16="http://schemas.microsoft.com/office/drawing/2014/main" id="{A0E8A419-0F4A-458B-8479-24FE8BB6C5DE}"/>
              </a:ext>
            </a:extLst>
          </p:cNvPr>
          <p:cNvSpPr>
            <a:spLocks noGrp="1"/>
          </p:cNvSpPr>
          <p:nvPr>
            <p:ph idx="1"/>
          </p:nvPr>
        </p:nvSpPr>
        <p:spPr/>
        <p:txBody>
          <a:bodyPr/>
          <a:lstStyle/>
          <a:p>
            <a:pPr marL="0" indent="0">
              <a:buNone/>
            </a:pPr>
            <a:r>
              <a:rPr lang="en-US" dirty="0"/>
              <a:t> </a:t>
            </a:r>
          </a:p>
        </p:txBody>
      </p:sp>
    </p:spTree>
    <p:extLst>
      <p:ext uri="{BB962C8B-B14F-4D97-AF65-F5344CB8AC3E}">
        <p14:creationId xmlns:p14="http://schemas.microsoft.com/office/powerpoint/2010/main" val="10887394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417231B-1FB5-4716-8FD1-95813E220CF9}"/>
              </a:ext>
            </a:extLst>
          </p:cNvPr>
          <p:cNvPicPr>
            <a:picLocks noChangeAspect="1"/>
          </p:cNvPicPr>
          <p:nvPr/>
        </p:nvPicPr>
        <p:blipFill>
          <a:blip r:embed="rId3"/>
          <a:stretch>
            <a:fillRect/>
          </a:stretch>
        </p:blipFill>
        <p:spPr>
          <a:xfrm>
            <a:off x="254001" y="764273"/>
            <a:ext cx="11639118" cy="664747"/>
          </a:xfrm>
          <a:prstGeom prst="rect">
            <a:avLst/>
          </a:prstGeom>
        </p:spPr>
      </p:pic>
      <p:sp>
        <p:nvSpPr>
          <p:cNvPr id="2" name="Title 1">
            <a:extLst>
              <a:ext uri="{FF2B5EF4-FFF2-40B4-BE49-F238E27FC236}">
                <a16:creationId xmlns:a16="http://schemas.microsoft.com/office/drawing/2014/main" id="{105C10B1-9210-4E2F-9076-3B34AA308739}"/>
              </a:ext>
            </a:extLst>
          </p:cNvPr>
          <p:cNvSpPr>
            <a:spLocks noGrp="1"/>
          </p:cNvSpPr>
          <p:nvPr>
            <p:ph type="title"/>
          </p:nvPr>
        </p:nvSpPr>
        <p:spPr/>
        <p:txBody>
          <a:bodyPr/>
          <a:lstStyle/>
          <a:p>
            <a:r>
              <a:rPr lang="en-US" dirty="0"/>
              <a:t> </a:t>
            </a:r>
          </a:p>
        </p:txBody>
      </p:sp>
      <p:pic>
        <p:nvPicPr>
          <p:cNvPr id="4" name="Content Placeholder 3">
            <a:extLst>
              <a:ext uri="{FF2B5EF4-FFF2-40B4-BE49-F238E27FC236}">
                <a16:creationId xmlns:a16="http://schemas.microsoft.com/office/drawing/2014/main" id="{26941924-139D-49AB-AB10-A05E5E93AB80}"/>
              </a:ext>
            </a:extLst>
          </p:cNvPr>
          <p:cNvPicPr>
            <a:picLocks noGrp="1" noChangeAspect="1"/>
          </p:cNvPicPr>
          <p:nvPr>
            <p:ph idx="1"/>
          </p:nvPr>
        </p:nvPicPr>
        <p:blipFill>
          <a:blip r:embed="rId4"/>
          <a:stretch>
            <a:fillRect/>
          </a:stretch>
        </p:blipFill>
        <p:spPr>
          <a:xfrm>
            <a:off x="3675647" y="1690688"/>
            <a:ext cx="4840706" cy="4293292"/>
          </a:xfrm>
          <a:prstGeom prst="rect">
            <a:avLst/>
          </a:prstGeom>
        </p:spPr>
      </p:pic>
    </p:spTree>
    <p:extLst>
      <p:ext uri="{BB962C8B-B14F-4D97-AF65-F5344CB8AC3E}">
        <p14:creationId xmlns:p14="http://schemas.microsoft.com/office/powerpoint/2010/main" val="16307782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9A4AE58-39CE-41E1-92EB-3C2D11C0DB6F}"/>
              </a:ext>
            </a:extLst>
          </p:cNvPr>
          <p:cNvPicPr>
            <a:picLocks noChangeAspect="1"/>
          </p:cNvPicPr>
          <p:nvPr/>
        </p:nvPicPr>
        <p:blipFill>
          <a:blip r:embed="rId3"/>
          <a:stretch>
            <a:fillRect/>
          </a:stretch>
        </p:blipFill>
        <p:spPr>
          <a:xfrm>
            <a:off x="3641541" y="351263"/>
            <a:ext cx="4908917" cy="6155473"/>
          </a:xfrm>
          <a:prstGeom prst="rect">
            <a:avLst/>
          </a:prstGeom>
        </p:spPr>
      </p:pic>
    </p:spTree>
    <p:extLst>
      <p:ext uri="{BB962C8B-B14F-4D97-AF65-F5344CB8AC3E}">
        <p14:creationId xmlns:p14="http://schemas.microsoft.com/office/powerpoint/2010/main" val="3876488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05D841-B75C-47E2-9468-5DA9A6A62862}"/>
              </a:ext>
            </a:extLst>
          </p:cNvPr>
          <p:cNvSpPr>
            <a:spLocks noGrp="1"/>
          </p:cNvSpPr>
          <p:nvPr>
            <p:ph type="sldNum" sz="quarter" idx="12"/>
          </p:nvPr>
        </p:nvSpPr>
        <p:spPr/>
        <p:txBody>
          <a:bodyPr/>
          <a:lstStyle/>
          <a:p>
            <a:fld id="{6EB64B8C-2F7C-4019-9C93-A86326E7E9A9}" type="slidenum">
              <a:rPr lang="en-US" smtClean="0">
                <a:solidFill>
                  <a:prstClr val="black">
                    <a:tint val="75000"/>
                  </a:prstClr>
                </a:solidFill>
              </a:rPr>
              <a:pPr/>
              <a:t>7</a:t>
            </a:fld>
            <a:endParaRPr lang="en-US" dirty="0">
              <a:solidFill>
                <a:prstClr val="black">
                  <a:tint val="75000"/>
                </a:prstClr>
              </a:solidFill>
            </a:endParaRPr>
          </a:p>
        </p:txBody>
      </p:sp>
      <p:pic>
        <p:nvPicPr>
          <p:cNvPr id="3" name="Picture 2">
            <a:extLst>
              <a:ext uri="{FF2B5EF4-FFF2-40B4-BE49-F238E27FC236}">
                <a16:creationId xmlns:a16="http://schemas.microsoft.com/office/drawing/2014/main" id="{69916E19-6307-4659-BE96-DECBD5B247A5}"/>
              </a:ext>
            </a:extLst>
          </p:cNvPr>
          <p:cNvPicPr>
            <a:picLocks noChangeAspect="1"/>
          </p:cNvPicPr>
          <p:nvPr/>
        </p:nvPicPr>
        <p:blipFill>
          <a:blip r:embed="rId3"/>
          <a:stretch>
            <a:fillRect/>
          </a:stretch>
        </p:blipFill>
        <p:spPr>
          <a:xfrm>
            <a:off x="847766" y="609600"/>
            <a:ext cx="10496467" cy="5638800"/>
          </a:xfrm>
          <a:prstGeom prst="rect">
            <a:avLst/>
          </a:prstGeom>
        </p:spPr>
      </p:pic>
    </p:spTree>
    <p:extLst>
      <p:ext uri="{BB962C8B-B14F-4D97-AF65-F5344CB8AC3E}">
        <p14:creationId xmlns:p14="http://schemas.microsoft.com/office/powerpoint/2010/main" val="36240426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Colorado River water management</a:t>
            </a:r>
          </a:p>
        </p:txBody>
      </p:sp>
      <p:sp>
        <p:nvSpPr>
          <p:cNvPr id="3" name="Content Placeholder 2"/>
          <p:cNvSpPr>
            <a:spLocks noGrp="1"/>
          </p:cNvSpPr>
          <p:nvPr>
            <p:ph sz="half" idx="1"/>
          </p:nvPr>
        </p:nvSpPr>
        <p:spPr>
          <a:xfrm>
            <a:off x="838200" y="1843463"/>
            <a:ext cx="5486400" cy="4523624"/>
          </a:xfrm>
        </p:spPr>
        <p:txBody>
          <a:bodyPr>
            <a:normAutofit fontScale="92500" lnSpcReduction="20000"/>
          </a:bodyPr>
          <a:lstStyle/>
          <a:p>
            <a:r>
              <a:rPr lang="en-US" dirty="0">
                <a:latin typeface="Arial" panose="020B0604020202020204" pitchFamily="34" charset="0"/>
                <a:cs typeface="Arial" panose="020B0604020202020204" pitchFamily="34" charset="0"/>
              </a:rPr>
              <a:t>Water allocations handled through the most complex governance system possible: “The Law of the River”   </a:t>
            </a:r>
          </a:p>
          <a:p>
            <a:r>
              <a:rPr lang="en-US" dirty="0">
                <a:latin typeface="Arial" panose="020B0604020202020204" pitchFamily="34" charset="0"/>
                <a:cs typeface="Arial" panose="020B0604020202020204" pitchFamily="34" charset="0"/>
              </a:rPr>
              <a:t>Water not used by one entity is available for use by the next highest priority user </a:t>
            </a:r>
          </a:p>
          <a:p>
            <a:r>
              <a:rPr lang="en-US" dirty="0">
                <a:latin typeface="Arial" panose="020B0604020202020204" pitchFamily="34" charset="0"/>
                <a:cs typeface="Arial" panose="020B0604020202020204" pitchFamily="34" charset="0"/>
              </a:rPr>
              <a:t>River is over-allocated</a:t>
            </a:r>
          </a:p>
          <a:p>
            <a:r>
              <a:rPr lang="en-US" dirty="0">
                <a:latin typeface="Arial" panose="020B0604020202020204" pitchFamily="34" charset="0"/>
                <a:cs typeface="Arial" panose="020B0604020202020204" pitchFamily="34" charset="0"/>
              </a:rPr>
              <a:t>The basin is </a:t>
            </a:r>
            <a:r>
              <a:rPr lang="en-US" dirty="0" err="1">
                <a:latin typeface="Arial" panose="020B0604020202020204" pitchFamily="34" charset="0"/>
                <a:cs typeface="Arial" panose="020B0604020202020204" pitchFamily="34" charset="0"/>
              </a:rPr>
              <a:t>aridifying</a:t>
            </a:r>
            <a:endParaRPr lang="en-US" dirty="0">
              <a:latin typeface="Arial" panose="020B0604020202020204" pitchFamily="34" charset="0"/>
              <a:cs typeface="Arial" panose="020B0604020202020204" pitchFamily="34" charset="0"/>
            </a:endParaRPr>
          </a:p>
          <a:p>
            <a:r>
              <a:rPr lang="en-US" dirty="0">
                <a:latin typeface="Arial" panose="020B0604020202020204" pitchFamily="34" charset="0"/>
                <a:cs typeface="Arial" panose="020B0604020202020204" pitchFamily="34" charset="0"/>
              </a:rPr>
              <a:t>Last 20 years ~ the worst drought in 1200 years</a:t>
            </a:r>
          </a:p>
          <a:p>
            <a:r>
              <a:rPr lang="en-US" dirty="0">
                <a:latin typeface="Arial" panose="020B0604020202020204" pitchFamily="34" charset="0"/>
                <a:cs typeface="Arial" panose="020B0604020202020204" pitchFamily="34" charset="0"/>
              </a:rPr>
              <a:t>No “give” in the system</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
        <p:nvSpPr>
          <p:cNvPr id="5" name="TextBox 4"/>
          <p:cNvSpPr txBox="1"/>
          <p:nvPr/>
        </p:nvSpPr>
        <p:spPr>
          <a:xfrm>
            <a:off x="6607064" y="6139844"/>
            <a:ext cx="4267200" cy="523220"/>
          </a:xfrm>
          <a:prstGeom prst="rect">
            <a:avLst/>
          </a:prstGeom>
          <a:solidFill>
            <a:srgbClr val="FFC000"/>
          </a:solidFill>
        </p:spPr>
        <p:txBody>
          <a:bodyPr wrap="square" rtlCol="0">
            <a:spAutoFit/>
          </a:bodyPr>
          <a:lstStyle/>
          <a:p>
            <a:pPr algn="ctr"/>
            <a:r>
              <a:rPr lang="en-US" sz="2800" b="1" dirty="0">
                <a:solidFill>
                  <a:schemeClr val="bg1"/>
                </a:solidFill>
                <a:latin typeface="Arial" panose="020B0604020202020204" pitchFamily="34" charset="0"/>
                <a:cs typeface="Arial" panose="020B0604020202020204" pitchFamily="34" charset="0"/>
              </a:rPr>
              <a:t>Not a Resilient System</a:t>
            </a:r>
          </a:p>
        </p:txBody>
      </p:sp>
      <p:pic>
        <p:nvPicPr>
          <p:cNvPr id="9" name="Content Placeholder 8">
            <a:extLst>
              <a:ext uri="{FF2B5EF4-FFF2-40B4-BE49-F238E27FC236}">
                <a16:creationId xmlns:a16="http://schemas.microsoft.com/office/drawing/2014/main" id="{83376095-EA3C-4D5B-AB83-8AE86AB10F28}"/>
              </a:ext>
            </a:extLst>
          </p:cNvPr>
          <p:cNvPicPr>
            <a:picLocks noGrp="1" noChangeAspect="1"/>
          </p:cNvPicPr>
          <p:nvPr>
            <p:ph sz="half" idx="2"/>
          </p:nvPr>
        </p:nvPicPr>
        <p:blipFill>
          <a:blip r:embed="rId3"/>
          <a:stretch>
            <a:fillRect/>
          </a:stretch>
        </p:blipFill>
        <p:spPr>
          <a:xfrm>
            <a:off x="6607064" y="1912036"/>
            <a:ext cx="4311872" cy="4178515"/>
          </a:xfrm>
          <a:prstGeom prst="rect">
            <a:avLst/>
          </a:prstGeom>
        </p:spPr>
      </p:pic>
    </p:spTree>
    <p:extLst>
      <p:ext uri="{BB962C8B-B14F-4D97-AF65-F5344CB8AC3E}">
        <p14:creationId xmlns:p14="http://schemas.microsoft.com/office/powerpoint/2010/main" val="15056928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rial" panose="020B0604020202020204" pitchFamily="34" charset="0"/>
                <a:cs typeface="Arial" panose="020B0604020202020204" pitchFamily="34" charset="0"/>
              </a:rPr>
              <a:t>Colorado River water in Central Arizona</a:t>
            </a:r>
          </a:p>
        </p:txBody>
      </p:sp>
      <p:sp>
        <p:nvSpPr>
          <p:cNvPr id="3" name="Content Placeholder 2"/>
          <p:cNvSpPr>
            <a:spLocks noGrp="1"/>
          </p:cNvSpPr>
          <p:nvPr>
            <p:ph sz="half" idx="1"/>
          </p:nvPr>
        </p:nvSpPr>
        <p:spPr>
          <a:xfrm>
            <a:off x="557561" y="1843463"/>
            <a:ext cx="5767039" cy="4523624"/>
          </a:xfrm>
        </p:spPr>
        <p:txBody>
          <a:bodyPr>
            <a:normAutofit lnSpcReduction="10000"/>
          </a:bodyPr>
          <a:lstStyle/>
          <a:p>
            <a:r>
              <a:rPr lang="en-US" dirty="0">
                <a:latin typeface="Arial" panose="020B0604020202020204" pitchFamily="34" charset="0"/>
                <a:cs typeface="Arial" panose="020B0604020202020204" pitchFamily="34" charset="0"/>
              </a:rPr>
              <a:t>Central Arizona’s entitlement to Colorado River water is junior to that of Western Arizona and California</a:t>
            </a:r>
          </a:p>
          <a:p>
            <a:r>
              <a:rPr lang="en-US" dirty="0">
                <a:latin typeface="Arial" panose="020B0604020202020204" pitchFamily="34" charset="0"/>
                <a:cs typeface="Arial" panose="020B0604020202020204" pitchFamily="34" charset="0"/>
              </a:rPr>
              <a:t>Farms &amp; tribes in Western Arizona &amp; California enjoy high priority, more secure water supplies</a:t>
            </a:r>
          </a:p>
          <a:p>
            <a:r>
              <a:rPr lang="en-US" dirty="0">
                <a:latin typeface="Arial" panose="020B0604020202020204" pitchFamily="34" charset="0"/>
                <a:cs typeface="Arial" panose="020B0604020202020204" pitchFamily="34" charset="0"/>
              </a:rPr>
              <a:t>Cities and some tribes in Central Arizona rely on low priority, less secure supplies</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pic>
        <p:nvPicPr>
          <p:cNvPr id="8" name="Content Placeholder 7">
            <a:extLst>
              <a:ext uri="{FF2B5EF4-FFF2-40B4-BE49-F238E27FC236}">
                <a16:creationId xmlns:a16="http://schemas.microsoft.com/office/drawing/2014/main" id="{1BB3A9F0-1E4F-4D6E-A83D-DB8FB6477CF3}"/>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324599" y="1690688"/>
            <a:ext cx="5689909" cy="4397878"/>
          </a:xfrm>
          <a:prstGeom prst="rect">
            <a:avLst/>
          </a:prstGeom>
        </p:spPr>
      </p:pic>
    </p:spTree>
    <p:extLst>
      <p:ext uri="{BB962C8B-B14F-4D97-AF65-F5344CB8AC3E}">
        <p14:creationId xmlns:p14="http://schemas.microsoft.com/office/powerpoint/2010/main" val="42945503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78F9A22-F51A-4F54-BCC3-7EDE6BCDCF14}"/>
              </a:ext>
            </a:extLst>
          </p:cNvPr>
          <p:cNvPicPr>
            <a:picLocks noChangeAspect="1"/>
          </p:cNvPicPr>
          <p:nvPr/>
        </p:nvPicPr>
        <p:blipFill>
          <a:blip r:embed="rId2"/>
          <a:stretch>
            <a:fillRect/>
          </a:stretch>
        </p:blipFill>
        <p:spPr>
          <a:xfrm>
            <a:off x="1434619" y="342900"/>
            <a:ext cx="9322762" cy="6172200"/>
          </a:xfrm>
          <a:prstGeom prst="rect">
            <a:avLst/>
          </a:prstGeom>
        </p:spPr>
      </p:pic>
    </p:spTree>
    <p:extLst>
      <p:ext uri="{BB962C8B-B14F-4D97-AF65-F5344CB8AC3E}">
        <p14:creationId xmlns:p14="http://schemas.microsoft.com/office/powerpoint/2010/main" val="5194952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0E755-1809-4036-8E7E-090EC4490EB2}"/>
              </a:ext>
            </a:extLst>
          </p:cNvPr>
          <p:cNvSpPr>
            <a:spLocks noGrp="1"/>
          </p:cNvSpPr>
          <p:nvPr>
            <p:ph type="title"/>
          </p:nvPr>
        </p:nvSpPr>
        <p:spPr/>
        <p:txBody>
          <a:bodyPr>
            <a:normAutofit/>
          </a:bodyPr>
          <a:lstStyle/>
          <a:p>
            <a:r>
              <a:rPr lang="en-US" sz="4000" b="1" dirty="0">
                <a:latin typeface="Arial" panose="020B0604020202020204" pitchFamily="34" charset="0"/>
                <a:cs typeface="Arial" panose="020B0604020202020204" pitchFamily="34" charset="0"/>
              </a:rPr>
              <a:t>Who owns the water?</a:t>
            </a:r>
          </a:p>
        </p:txBody>
      </p:sp>
      <p:pic>
        <p:nvPicPr>
          <p:cNvPr id="5" name="Content Placeholder 4">
            <a:extLst>
              <a:ext uri="{FF2B5EF4-FFF2-40B4-BE49-F238E27FC236}">
                <a16:creationId xmlns:a16="http://schemas.microsoft.com/office/drawing/2014/main" id="{BAE17CDE-E102-4AE7-999C-4BD6B8707676}"/>
              </a:ext>
            </a:extLst>
          </p:cNvPr>
          <p:cNvPicPr>
            <a:picLocks noGrp="1" noChangeAspect="1"/>
          </p:cNvPicPr>
          <p:nvPr>
            <p:ph idx="1"/>
          </p:nvPr>
        </p:nvPicPr>
        <p:blipFill>
          <a:blip r:embed="rId2"/>
          <a:stretch>
            <a:fillRect/>
          </a:stretch>
        </p:blipFill>
        <p:spPr>
          <a:xfrm>
            <a:off x="5697406" y="1249250"/>
            <a:ext cx="6025682" cy="5095794"/>
          </a:xfrm>
          <a:prstGeom prst="rect">
            <a:avLst/>
          </a:prstGeom>
        </p:spPr>
      </p:pic>
      <p:sp>
        <p:nvSpPr>
          <p:cNvPr id="4" name="Text Placeholder 3">
            <a:extLst>
              <a:ext uri="{FF2B5EF4-FFF2-40B4-BE49-F238E27FC236}">
                <a16:creationId xmlns:a16="http://schemas.microsoft.com/office/drawing/2014/main" id="{37EDE148-3322-4482-ABE3-3F0265B15DDE}"/>
              </a:ext>
            </a:extLst>
          </p:cNvPr>
          <p:cNvSpPr>
            <a:spLocks noGrp="1"/>
          </p:cNvSpPr>
          <p:nvPr>
            <p:ph type="body" sz="half" idx="2"/>
          </p:nvPr>
        </p:nvSpPr>
        <p:spPr>
          <a:xfrm>
            <a:off x="839788" y="2057400"/>
            <a:ext cx="4568553" cy="4198434"/>
          </a:xfrm>
        </p:spPr>
        <p:txBody>
          <a:bodyPr/>
          <a:lstStyle/>
          <a:p>
            <a:r>
              <a:rPr lang="en-US" sz="1800" dirty="0">
                <a:latin typeface="Arial" panose="020B0604020202020204" pitchFamily="34" charset="0"/>
                <a:cs typeface="Arial" panose="020B0604020202020204" pitchFamily="34" charset="0"/>
              </a:rPr>
              <a:t>The Colorado River Indian Tribes holds the largest allocation in Arizona; it is also among the highest in priority</a:t>
            </a:r>
          </a:p>
          <a:p>
            <a:r>
              <a:rPr lang="en-US" sz="1800" dirty="0">
                <a:latin typeface="Arial" panose="020B0604020202020204" pitchFamily="34" charset="0"/>
                <a:cs typeface="Arial" panose="020B0604020202020204" pitchFamily="34" charset="0"/>
              </a:rPr>
              <a:t>Irrigation districts in Western Arizona also hold a large amount of high priority water</a:t>
            </a:r>
          </a:p>
          <a:p>
            <a:r>
              <a:rPr lang="en-US" sz="1800" b="1" dirty="0">
                <a:latin typeface="Arial" panose="020B0604020202020204" pitchFamily="34" charset="0"/>
                <a:cs typeface="Arial" panose="020B0604020202020204" pitchFamily="34" charset="0"/>
              </a:rPr>
              <a:t>In Central Arizona</a:t>
            </a:r>
          </a:p>
          <a:p>
            <a:r>
              <a:rPr lang="en-US" sz="1800" dirty="0">
                <a:latin typeface="Arial" panose="020B0604020202020204" pitchFamily="34" charset="0"/>
                <a:cs typeface="Arial" panose="020B0604020202020204" pitchFamily="34" charset="0"/>
              </a:rPr>
              <a:t>the Gila River Indian Community has the largest allocation </a:t>
            </a:r>
          </a:p>
          <a:p>
            <a:r>
              <a:rPr lang="en-US" sz="1800" dirty="0">
                <a:latin typeface="Arial" panose="020B0604020202020204" pitchFamily="34" charset="0"/>
                <a:cs typeface="Arial" panose="020B0604020202020204" pitchFamily="34" charset="0"/>
              </a:rPr>
              <a:t>Phoenix &amp; Tucson have the second- and third-largest allocations</a:t>
            </a:r>
          </a:p>
          <a:p>
            <a:r>
              <a:rPr lang="en-US" sz="1800" dirty="0">
                <a:latin typeface="Arial" panose="020B0604020202020204" pitchFamily="34" charset="0"/>
                <a:cs typeface="Arial" panose="020B0604020202020204" pitchFamily="34" charset="0"/>
              </a:rPr>
              <a:t>The Ak-Chin Indian Community has the largest allocation of higher priority water</a:t>
            </a:r>
          </a:p>
          <a:p>
            <a:endParaRPr lang="en-US" dirty="0"/>
          </a:p>
          <a:p>
            <a:endParaRPr lang="en-US" dirty="0"/>
          </a:p>
          <a:p>
            <a:endParaRPr lang="en-US" dirty="0"/>
          </a:p>
        </p:txBody>
      </p:sp>
      <p:sp>
        <p:nvSpPr>
          <p:cNvPr id="6" name="TextBox 5">
            <a:extLst>
              <a:ext uri="{FF2B5EF4-FFF2-40B4-BE49-F238E27FC236}">
                <a16:creationId xmlns:a16="http://schemas.microsoft.com/office/drawing/2014/main" id="{573B17B2-4688-46C9-92C7-4CB549D751B6}"/>
              </a:ext>
            </a:extLst>
          </p:cNvPr>
          <p:cNvSpPr txBox="1"/>
          <p:nvPr/>
        </p:nvSpPr>
        <p:spPr>
          <a:xfrm>
            <a:off x="6289288" y="1091791"/>
            <a:ext cx="5553307" cy="369332"/>
          </a:xfrm>
          <a:prstGeom prst="rect">
            <a:avLst/>
          </a:prstGeom>
          <a:solidFill>
            <a:schemeClr val="tx1"/>
          </a:solidFill>
        </p:spPr>
        <p:txBody>
          <a:bodyPr wrap="square" rtlCol="0">
            <a:spAutoFit/>
          </a:bodyPr>
          <a:lstStyle/>
          <a:p>
            <a:r>
              <a:rPr lang="en-US" b="1" dirty="0">
                <a:solidFill>
                  <a:schemeClr val="bg1"/>
                </a:solidFill>
                <a:latin typeface="Arial" panose="020B0604020202020204" pitchFamily="34" charset="0"/>
                <a:cs typeface="Arial" panose="020B0604020202020204" pitchFamily="34" charset="0"/>
              </a:rPr>
              <a:t>Central Arizona Allocations</a:t>
            </a:r>
          </a:p>
        </p:txBody>
      </p:sp>
    </p:spTree>
    <p:extLst>
      <p:ext uri="{BB962C8B-B14F-4D97-AF65-F5344CB8AC3E}">
        <p14:creationId xmlns:p14="http://schemas.microsoft.com/office/powerpoint/2010/main" val="3951297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Shape 223"/>
          <p:cNvSpPr txBox="1">
            <a:spLocks noGrp="1"/>
          </p:cNvSpPr>
          <p:nvPr>
            <p:ph type="title"/>
          </p:nvPr>
        </p:nvSpPr>
        <p:spPr>
          <a:xfrm>
            <a:off x="2125631" y="524304"/>
            <a:ext cx="8520600" cy="763500"/>
          </a:xfrm>
          <a:prstGeom prst="rect">
            <a:avLst/>
          </a:prstGeom>
          <a:noFill/>
          <a:ln>
            <a:noFill/>
          </a:ln>
        </p:spPr>
        <p:txBody>
          <a:bodyPr vert="horz" lIns="91425" tIns="91425" rIns="91425" bIns="91425" rtlCol="0" anchor="t" anchorCtr="0">
            <a:noAutofit/>
          </a:bodyPr>
          <a:lstStyle/>
          <a:p>
            <a:pPr>
              <a:buSzPct val="25000"/>
            </a:pPr>
            <a:r>
              <a:rPr lang="en-US" dirty="0">
                <a:solidFill>
                  <a:srgbClr val="FFFFFF"/>
                </a:solidFill>
                <a:highlight>
                  <a:srgbClr val="000000"/>
                </a:highlight>
              </a:rPr>
              <a:t>Colorado River Water Use in Central Arizona* </a:t>
            </a:r>
            <a:endParaRPr lang="en" dirty="0">
              <a:solidFill>
                <a:srgbClr val="FFFFFF"/>
              </a:solidFill>
              <a:highlight>
                <a:srgbClr val="000000"/>
              </a:highlight>
            </a:endParaRPr>
          </a:p>
        </p:txBody>
      </p:sp>
      <p:graphicFrame>
        <p:nvGraphicFramePr>
          <p:cNvPr id="4" name="Chart 3">
            <a:extLst>
              <a:ext uri="{FF2B5EF4-FFF2-40B4-BE49-F238E27FC236}">
                <a16:creationId xmlns:a16="http://schemas.microsoft.com/office/drawing/2014/main" id="{07C0A06B-664D-4DC2-A3A4-7A45A0439D39}"/>
              </a:ext>
            </a:extLst>
          </p:cNvPr>
          <p:cNvGraphicFramePr>
            <a:graphicFrameLocks/>
          </p:cNvGraphicFramePr>
          <p:nvPr>
            <p:extLst/>
          </p:nvPr>
        </p:nvGraphicFramePr>
        <p:xfrm>
          <a:off x="2421135" y="1145220"/>
          <a:ext cx="7349729" cy="5198873"/>
        </p:xfrm>
        <a:graphic>
          <a:graphicData uri="http://schemas.openxmlformats.org/drawingml/2006/chart">
            <c:chart xmlns:c="http://schemas.openxmlformats.org/drawingml/2006/chart" xmlns:r="http://schemas.openxmlformats.org/officeDocument/2006/relationships" r:id="rId3"/>
          </a:graphicData>
        </a:graphic>
      </p:graphicFrame>
      <p:sp>
        <p:nvSpPr>
          <p:cNvPr id="5" name="Shape 223">
            <a:extLst>
              <a:ext uri="{FF2B5EF4-FFF2-40B4-BE49-F238E27FC236}">
                <a16:creationId xmlns:a16="http://schemas.microsoft.com/office/drawing/2014/main" id="{894DD76A-AA1C-4A87-A26C-78C5F0909162}"/>
              </a:ext>
            </a:extLst>
          </p:cNvPr>
          <p:cNvSpPr txBox="1">
            <a:spLocks/>
          </p:cNvSpPr>
          <p:nvPr/>
        </p:nvSpPr>
        <p:spPr>
          <a:xfrm>
            <a:off x="1835699" y="6264634"/>
            <a:ext cx="8520600" cy="763500"/>
          </a:xfrm>
          <a:prstGeom prst="rect">
            <a:avLst/>
          </a:prstGeom>
          <a:noFill/>
          <a:ln>
            <a:noFill/>
          </a:ln>
        </p:spPr>
        <p:txBody>
          <a:bodyPr lIns="91425" tIns="91425" rIns="91425" bIns="91425" anchor="t" anchorCtr="0">
            <a:noAutofit/>
          </a:bodyPr>
          <a:lstStyle>
            <a:defPPr marR="0" lvl="0" algn="l" rtl="0">
              <a:lnSpc>
                <a:spcPct val="100000"/>
              </a:lnSpc>
              <a:spcBef>
                <a:spcPts val="0"/>
              </a:spcBef>
              <a:spcAft>
                <a:spcPts val="0"/>
              </a:spcAft>
            </a:defPPr>
            <a:lvl1pPr marL="0" marR="0" lvl="0" indent="0" algn="l" rtl="0">
              <a:lnSpc>
                <a:spcPct val="100000"/>
              </a:lnSpc>
              <a:spcBef>
                <a:spcPts val="0"/>
              </a:spcBef>
              <a:spcAft>
                <a:spcPts val="0"/>
              </a:spcAft>
              <a:buClr>
                <a:schemeClr val="dk1"/>
              </a:buClr>
              <a:buFont typeface="Arial"/>
              <a:buNone/>
              <a:defRPr sz="2800" b="1" i="0" u="none" strike="noStrike" cap="none">
                <a:solidFill>
                  <a:schemeClr val="dk1"/>
                </a:solidFill>
                <a:latin typeface="Arial"/>
                <a:ea typeface="Arial"/>
                <a:cs typeface="Arial"/>
                <a:sym typeface="Arial"/>
              </a:defRPr>
            </a:lvl1pPr>
            <a:lvl2pPr lvl="1" indent="0" rtl="0">
              <a:spcBef>
                <a:spcPts val="0"/>
              </a:spcBef>
              <a:buClr>
                <a:schemeClr val="dk1"/>
              </a:buClr>
              <a:buFont typeface="Arial"/>
              <a:buNone/>
              <a:defRPr sz="2800" b="1">
                <a:solidFill>
                  <a:schemeClr val="dk1"/>
                </a:solidFill>
              </a:defRPr>
            </a:lvl2pPr>
            <a:lvl3pPr lvl="2" indent="0" rtl="0">
              <a:spcBef>
                <a:spcPts val="0"/>
              </a:spcBef>
              <a:buClr>
                <a:schemeClr val="dk1"/>
              </a:buClr>
              <a:buFont typeface="Arial"/>
              <a:buNone/>
              <a:defRPr sz="2800" b="1">
                <a:solidFill>
                  <a:schemeClr val="dk1"/>
                </a:solidFill>
              </a:defRPr>
            </a:lvl3pPr>
            <a:lvl4pPr lvl="3" indent="0" rtl="0">
              <a:spcBef>
                <a:spcPts val="0"/>
              </a:spcBef>
              <a:buClr>
                <a:schemeClr val="dk1"/>
              </a:buClr>
              <a:buFont typeface="Arial"/>
              <a:buNone/>
              <a:defRPr sz="2800" b="1">
                <a:solidFill>
                  <a:schemeClr val="dk1"/>
                </a:solidFill>
              </a:defRPr>
            </a:lvl4pPr>
            <a:lvl5pPr lvl="4" indent="0" rtl="0">
              <a:spcBef>
                <a:spcPts val="0"/>
              </a:spcBef>
              <a:buClr>
                <a:schemeClr val="dk1"/>
              </a:buClr>
              <a:buFont typeface="Arial"/>
              <a:buNone/>
              <a:defRPr sz="2800" b="1">
                <a:solidFill>
                  <a:schemeClr val="dk1"/>
                </a:solidFill>
              </a:defRPr>
            </a:lvl5pPr>
            <a:lvl6pPr lvl="5" indent="0" rtl="0">
              <a:spcBef>
                <a:spcPts val="0"/>
              </a:spcBef>
              <a:buClr>
                <a:schemeClr val="dk1"/>
              </a:buClr>
              <a:buFont typeface="Arial"/>
              <a:buNone/>
              <a:defRPr sz="2800" b="1">
                <a:solidFill>
                  <a:schemeClr val="dk1"/>
                </a:solidFill>
              </a:defRPr>
            </a:lvl6pPr>
            <a:lvl7pPr lvl="6" indent="0" rtl="0">
              <a:spcBef>
                <a:spcPts val="0"/>
              </a:spcBef>
              <a:buClr>
                <a:schemeClr val="dk1"/>
              </a:buClr>
              <a:buFont typeface="Arial"/>
              <a:buNone/>
              <a:defRPr sz="2800" b="1">
                <a:solidFill>
                  <a:schemeClr val="dk1"/>
                </a:solidFill>
              </a:defRPr>
            </a:lvl7pPr>
            <a:lvl8pPr lvl="7" indent="0" rtl="0">
              <a:spcBef>
                <a:spcPts val="0"/>
              </a:spcBef>
              <a:buClr>
                <a:schemeClr val="dk1"/>
              </a:buClr>
              <a:buFont typeface="Arial"/>
              <a:buNone/>
              <a:defRPr sz="2800" b="1">
                <a:solidFill>
                  <a:schemeClr val="dk1"/>
                </a:solidFill>
              </a:defRPr>
            </a:lvl8pPr>
            <a:lvl9pPr lvl="8" indent="0" rtl="0">
              <a:spcBef>
                <a:spcPts val="0"/>
              </a:spcBef>
              <a:buClr>
                <a:schemeClr val="dk1"/>
              </a:buClr>
              <a:buFont typeface="Arial"/>
              <a:buNone/>
              <a:defRPr sz="2800" b="1">
                <a:solidFill>
                  <a:schemeClr val="dk1"/>
                </a:solidFill>
              </a:defRPr>
            </a:lvl9pPr>
          </a:lstStyle>
          <a:p>
            <a:pPr algn="r">
              <a:buSzPct val="25000"/>
            </a:pPr>
            <a:r>
              <a:rPr lang="en-US" sz="1600" dirty="0">
                <a:solidFill>
                  <a:srgbClr val="FFFFFF"/>
                </a:solidFill>
                <a:highlight>
                  <a:srgbClr val="000000"/>
                </a:highlight>
              </a:rPr>
              <a:t>* Projections based on 2022 schedules and physical end use</a:t>
            </a:r>
            <a:endParaRPr lang="en" sz="1600" dirty="0">
              <a:solidFill>
                <a:srgbClr val="FFFFFF"/>
              </a:solidFill>
              <a:highlight>
                <a:srgbClr val="000000"/>
              </a:highlight>
            </a:endParaRPr>
          </a:p>
        </p:txBody>
      </p:sp>
      <p:graphicFrame>
        <p:nvGraphicFramePr>
          <p:cNvPr id="7" name="Chart 6">
            <a:extLst>
              <a:ext uri="{FF2B5EF4-FFF2-40B4-BE49-F238E27FC236}">
                <a16:creationId xmlns:a16="http://schemas.microsoft.com/office/drawing/2014/main" id="{545730D0-1CD3-4849-9DBD-E89C1B2947F5}"/>
              </a:ext>
            </a:extLst>
          </p:cNvPr>
          <p:cNvGraphicFramePr>
            <a:graphicFrameLocks/>
          </p:cNvGraphicFramePr>
          <p:nvPr>
            <p:extLst>
              <p:ext uri="{D42A27DB-BD31-4B8C-83A1-F6EECF244321}">
                <p14:modId xmlns:p14="http://schemas.microsoft.com/office/powerpoint/2010/main" val="2498629225"/>
              </p:ext>
            </p:extLst>
          </p:nvPr>
        </p:nvGraphicFramePr>
        <p:xfrm>
          <a:off x="2421134" y="1284052"/>
          <a:ext cx="6807172" cy="4679004"/>
        </p:xfrm>
        <a:graphic>
          <a:graphicData uri="http://schemas.openxmlformats.org/drawingml/2006/chart">
            <c:chart xmlns:c="http://schemas.openxmlformats.org/drawingml/2006/chart" xmlns:r="http://schemas.openxmlformats.org/officeDocument/2006/relationships" r:id="rId4"/>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Shape 223"/>
          <p:cNvSpPr txBox="1">
            <a:spLocks noGrp="1"/>
          </p:cNvSpPr>
          <p:nvPr>
            <p:ph type="title"/>
          </p:nvPr>
        </p:nvSpPr>
        <p:spPr>
          <a:xfrm>
            <a:off x="1835701" y="593366"/>
            <a:ext cx="1801185" cy="763500"/>
          </a:xfrm>
          <a:prstGeom prst="rect">
            <a:avLst/>
          </a:prstGeom>
          <a:noFill/>
          <a:ln>
            <a:noFill/>
          </a:ln>
        </p:spPr>
        <p:txBody>
          <a:bodyPr vert="horz" lIns="91425" tIns="91425" rIns="91425" bIns="91425" rtlCol="0" anchor="t" anchorCtr="0">
            <a:noAutofit/>
          </a:bodyPr>
          <a:lstStyle/>
          <a:p>
            <a:pPr>
              <a:buSzPct val="25000"/>
            </a:pPr>
            <a:r>
              <a:rPr lang="en-US" sz="2400" dirty="0">
                <a:solidFill>
                  <a:srgbClr val="FFFFFF"/>
                </a:solidFill>
                <a:highlight>
                  <a:srgbClr val="000000"/>
                </a:highlight>
              </a:rPr>
              <a:t>Colorado River Water Use Among Municipal Providers in Central Arizona* </a:t>
            </a:r>
            <a:endParaRPr lang="en" sz="2400" dirty="0">
              <a:solidFill>
                <a:srgbClr val="FFFFFF"/>
              </a:solidFill>
              <a:highlight>
                <a:srgbClr val="000000"/>
              </a:highlight>
            </a:endParaRPr>
          </a:p>
        </p:txBody>
      </p:sp>
      <p:graphicFrame>
        <p:nvGraphicFramePr>
          <p:cNvPr id="5" name="Chart 4">
            <a:extLst>
              <a:ext uri="{FF2B5EF4-FFF2-40B4-BE49-F238E27FC236}">
                <a16:creationId xmlns:a16="http://schemas.microsoft.com/office/drawing/2014/main" id="{D044D59B-CC3F-4FAC-8C57-044019F67290}"/>
              </a:ext>
            </a:extLst>
          </p:cNvPr>
          <p:cNvGraphicFramePr>
            <a:graphicFrameLocks/>
          </p:cNvGraphicFramePr>
          <p:nvPr>
            <p:extLst>
              <p:ext uri="{D42A27DB-BD31-4B8C-83A1-F6EECF244321}">
                <p14:modId xmlns:p14="http://schemas.microsoft.com/office/powerpoint/2010/main" val="2244963686"/>
              </p:ext>
            </p:extLst>
          </p:nvPr>
        </p:nvGraphicFramePr>
        <p:xfrm>
          <a:off x="3878093" y="0"/>
          <a:ext cx="6196520" cy="6858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252673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Shape 223"/>
          <p:cNvSpPr txBox="1">
            <a:spLocks noGrp="1"/>
          </p:cNvSpPr>
          <p:nvPr>
            <p:ph type="title"/>
          </p:nvPr>
        </p:nvSpPr>
        <p:spPr>
          <a:xfrm>
            <a:off x="1835701" y="593366"/>
            <a:ext cx="1801185" cy="763500"/>
          </a:xfrm>
          <a:prstGeom prst="rect">
            <a:avLst/>
          </a:prstGeom>
          <a:noFill/>
          <a:ln>
            <a:noFill/>
          </a:ln>
        </p:spPr>
        <p:txBody>
          <a:bodyPr vert="horz" lIns="91425" tIns="91425" rIns="91425" bIns="91425" rtlCol="0" anchor="t" anchorCtr="0">
            <a:noAutofit/>
          </a:bodyPr>
          <a:lstStyle/>
          <a:p>
            <a:pPr>
              <a:buSzPct val="25000"/>
            </a:pPr>
            <a:r>
              <a:rPr lang="en-US" sz="2400" dirty="0">
                <a:solidFill>
                  <a:srgbClr val="FFFFFF"/>
                </a:solidFill>
                <a:highlight>
                  <a:srgbClr val="000000"/>
                </a:highlight>
              </a:rPr>
              <a:t>Tap Water Sources Among Municipal Providers in Central Arizona* </a:t>
            </a:r>
            <a:endParaRPr lang="en" sz="2400" dirty="0">
              <a:solidFill>
                <a:srgbClr val="FFFFFF"/>
              </a:solidFill>
              <a:highlight>
                <a:srgbClr val="000000"/>
              </a:highlight>
            </a:endParaRPr>
          </a:p>
        </p:txBody>
      </p:sp>
      <p:pic>
        <p:nvPicPr>
          <p:cNvPr id="2" name="Picture 1">
            <a:extLst>
              <a:ext uri="{FF2B5EF4-FFF2-40B4-BE49-F238E27FC236}">
                <a16:creationId xmlns:a16="http://schemas.microsoft.com/office/drawing/2014/main" id="{3EFE4F0A-EABC-4024-91B7-71C067F21737}"/>
              </a:ext>
            </a:extLst>
          </p:cNvPr>
          <p:cNvPicPr>
            <a:picLocks noChangeAspect="1"/>
          </p:cNvPicPr>
          <p:nvPr/>
        </p:nvPicPr>
        <p:blipFill>
          <a:blip r:embed="rId3"/>
          <a:stretch>
            <a:fillRect/>
          </a:stretch>
        </p:blipFill>
        <p:spPr>
          <a:xfrm>
            <a:off x="4311558" y="37097"/>
            <a:ext cx="6337857" cy="6811505"/>
          </a:xfrm>
          <a:prstGeom prst="rect">
            <a:avLst/>
          </a:prstGeom>
        </p:spPr>
      </p:pic>
    </p:spTree>
    <p:extLst>
      <p:ext uri="{BB962C8B-B14F-4D97-AF65-F5344CB8AC3E}">
        <p14:creationId xmlns:p14="http://schemas.microsoft.com/office/powerpoint/2010/main" val="19679980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Shape 223"/>
          <p:cNvSpPr txBox="1">
            <a:spLocks noGrp="1"/>
          </p:cNvSpPr>
          <p:nvPr>
            <p:ph type="title"/>
          </p:nvPr>
        </p:nvSpPr>
        <p:spPr>
          <a:xfrm>
            <a:off x="1835701" y="593366"/>
            <a:ext cx="1801185" cy="763500"/>
          </a:xfrm>
          <a:prstGeom prst="rect">
            <a:avLst/>
          </a:prstGeom>
          <a:noFill/>
          <a:ln>
            <a:noFill/>
          </a:ln>
        </p:spPr>
        <p:txBody>
          <a:bodyPr vert="horz" lIns="91425" tIns="91425" rIns="91425" bIns="91425" rtlCol="0" anchor="t" anchorCtr="0">
            <a:noAutofit/>
          </a:bodyPr>
          <a:lstStyle/>
          <a:p>
            <a:pPr>
              <a:buSzPct val="25000"/>
            </a:pPr>
            <a:r>
              <a:rPr lang="en-US" sz="2400" dirty="0">
                <a:solidFill>
                  <a:srgbClr val="FFFFFF"/>
                </a:solidFill>
                <a:highlight>
                  <a:srgbClr val="000000"/>
                </a:highlight>
              </a:rPr>
              <a:t>Colorado River Water Delivered as Tap Water in Central Arizona* </a:t>
            </a:r>
            <a:endParaRPr lang="en" sz="2400" dirty="0">
              <a:solidFill>
                <a:srgbClr val="FFFFFF"/>
              </a:solidFill>
              <a:highlight>
                <a:srgbClr val="000000"/>
              </a:highlight>
            </a:endParaRPr>
          </a:p>
        </p:txBody>
      </p:sp>
      <p:graphicFrame>
        <p:nvGraphicFramePr>
          <p:cNvPr id="5" name="Content Placeholder 3">
            <a:extLst>
              <a:ext uri="{FF2B5EF4-FFF2-40B4-BE49-F238E27FC236}">
                <a16:creationId xmlns:a16="http://schemas.microsoft.com/office/drawing/2014/main" id="{AE1C2243-7310-4D91-B3F5-D9104710B048}"/>
              </a:ext>
            </a:extLst>
          </p:cNvPr>
          <p:cNvGraphicFramePr>
            <a:graphicFrameLocks/>
          </p:cNvGraphicFramePr>
          <p:nvPr>
            <p:extLst>
              <p:ext uri="{D42A27DB-BD31-4B8C-83A1-F6EECF244321}">
                <p14:modId xmlns:p14="http://schemas.microsoft.com/office/powerpoint/2010/main" val="2038943853"/>
              </p:ext>
            </p:extLst>
          </p:nvPr>
        </p:nvGraphicFramePr>
        <p:xfrm>
          <a:off x="2676293" y="256478"/>
          <a:ext cx="8932127" cy="6439937"/>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a:extLst>
              <a:ext uri="{FF2B5EF4-FFF2-40B4-BE49-F238E27FC236}">
                <a16:creationId xmlns:a16="http://schemas.microsoft.com/office/drawing/2014/main" id="{C31ACB39-84D6-48FA-808D-05CFF7B4997A}"/>
              </a:ext>
            </a:extLst>
          </p:cNvPr>
          <p:cNvSpPr txBox="1"/>
          <p:nvPr/>
        </p:nvSpPr>
        <p:spPr>
          <a:xfrm>
            <a:off x="1835701" y="6454066"/>
            <a:ext cx="2395989" cy="369332"/>
          </a:xfrm>
          <a:prstGeom prst="rect">
            <a:avLst/>
          </a:prstGeom>
          <a:noFill/>
        </p:spPr>
        <p:txBody>
          <a:bodyPr wrap="square" rtlCol="0">
            <a:spAutoFit/>
          </a:bodyPr>
          <a:lstStyle/>
          <a:p>
            <a:r>
              <a:rPr lang="en-US" dirty="0"/>
              <a:t>*2020 Data</a:t>
            </a:r>
          </a:p>
        </p:txBody>
      </p:sp>
    </p:spTree>
    <p:extLst>
      <p:ext uri="{BB962C8B-B14F-4D97-AF65-F5344CB8AC3E}">
        <p14:creationId xmlns:p14="http://schemas.microsoft.com/office/powerpoint/2010/main" val="1494121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377F2-72D0-4039-A685-8F77CEF541BC}"/>
              </a:ext>
            </a:extLst>
          </p:cNvPr>
          <p:cNvSpPr>
            <a:spLocks noGrp="1"/>
          </p:cNvSpPr>
          <p:nvPr>
            <p:ph type="title"/>
          </p:nvPr>
        </p:nvSpPr>
        <p:spPr>
          <a:xfrm>
            <a:off x="415600" y="593366"/>
            <a:ext cx="2730723" cy="1333757"/>
          </a:xfrm>
          <a:solidFill>
            <a:schemeClr val="tx1"/>
          </a:solidFill>
        </p:spPr>
        <p:txBody>
          <a:bodyPr>
            <a:normAutofit/>
          </a:bodyPr>
          <a:lstStyle/>
          <a:p>
            <a:r>
              <a:rPr lang="en-US" sz="2400" dirty="0">
                <a:solidFill>
                  <a:schemeClr val="bg1"/>
                </a:solidFill>
              </a:rPr>
              <a:t>Phoenix Water’s Colorado River Vulnerability</a:t>
            </a:r>
          </a:p>
        </p:txBody>
      </p:sp>
      <p:pic>
        <p:nvPicPr>
          <p:cNvPr id="4" name="Picture 3">
            <a:extLst>
              <a:ext uri="{FF2B5EF4-FFF2-40B4-BE49-F238E27FC236}">
                <a16:creationId xmlns:a16="http://schemas.microsoft.com/office/drawing/2014/main" id="{E50F3E8E-E4E1-4AC8-BB86-4FEF61B8D639}"/>
              </a:ext>
            </a:extLst>
          </p:cNvPr>
          <p:cNvPicPr>
            <a:picLocks noChangeAspect="1"/>
          </p:cNvPicPr>
          <p:nvPr/>
        </p:nvPicPr>
        <p:blipFill>
          <a:blip r:embed="rId2"/>
          <a:stretch>
            <a:fillRect/>
          </a:stretch>
        </p:blipFill>
        <p:spPr>
          <a:xfrm>
            <a:off x="7153349" y="234374"/>
            <a:ext cx="4635531" cy="6172944"/>
          </a:xfrm>
          <a:prstGeom prst="rect">
            <a:avLst/>
          </a:prstGeom>
        </p:spPr>
      </p:pic>
      <p:sp>
        <p:nvSpPr>
          <p:cNvPr id="3" name="Text Placeholder 2">
            <a:extLst>
              <a:ext uri="{FF2B5EF4-FFF2-40B4-BE49-F238E27FC236}">
                <a16:creationId xmlns:a16="http://schemas.microsoft.com/office/drawing/2014/main" id="{470DF972-D995-4D8F-A1CC-DB8266020547}"/>
              </a:ext>
            </a:extLst>
          </p:cNvPr>
          <p:cNvSpPr>
            <a:spLocks noGrp="1"/>
          </p:cNvSpPr>
          <p:nvPr>
            <p:ph type="body" idx="1"/>
          </p:nvPr>
        </p:nvSpPr>
        <p:spPr/>
        <p:txBody>
          <a:bodyPr/>
          <a:lstStyle/>
          <a:p>
            <a:r>
              <a:rPr lang="en-US" dirty="0"/>
              <a:t> </a:t>
            </a:r>
          </a:p>
        </p:txBody>
      </p:sp>
      <p:pic>
        <p:nvPicPr>
          <p:cNvPr id="5" name="Picture 4">
            <a:extLst>
              <a:ext uri="{FF2B5EF4-FFF2-40B4-BE49-F238E27FC236}">
                <a16:creationId xmlns:a16="http://schemas.microsoft.com/office/drawing/2014/main" id="{2FD9E8DD-FDE1-48F8-BA24-E07E44B15229}"/>
              </a:ext>
            </a:extLst>
          </p:cNvPr>
          <p:cNvPicPr>
            <a:picLocks noChangeAspect="1"/>
          </p:cNvPicPr>
          <p:nvPr/>
        </p:nvPicPr>
        <p:blipFill rotWithShape="1">
          <a:blip r:embed="rId3"/>
          <a:srcRect l="18527" t="6089" r="13107" b="3295"/>
          <a:stretch/>
        </p:blipFill>
        <p:spPr>
          <a:xfrm>
            <a:off x="508926" y="2700557"/>
            <a:ext cx="6327702" cy="3706761"/>
          </a:xfrm>
          <a:prstGeom prst="rect">
            <a:avLst/>
          </a:prstGeom>
        </p:spPr>
      </p:pic>
    </p:spTree>
    <p:extLst>
      <p:ext uri="{BB962C8B-B14F-4D97-AF65-F5344CB8AC3E}">
        <p14:creationId xmlns:p14="http://schemas.microsoft.com/office/powerpoint/2010/main" val="25098307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40000" b="-40000"/>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62804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5BE4BD1-C32C-4BC5-A023-7469D91DC7B9}"/>
              </a:ext>
            </a:extLst>
          </p:cNvPr>
          <p:cNvSpPr txBox="1"/>
          <p:nvPr/>
        </p:nvSpPr>
        <p:spPr>
          <a:xfrm>
            <a:off x="3289300" y="1843950"/>
            <a:ext cx="5613400" cy="3170099"/>
          </a:xfrm>
          <a:prstGeom prst="rect">
            <a:avLst/>
          </a:prstGeom>
          <a:noFill/>
        </p:spPr>
        <p:txBody>
          <a:bodyPr wrap="square" rtlCol="0">
            <a:spAutoFit/>
          </a:bodyPr>
          <a:lstStyle/>
          <a:p>
            <a:r>
              <a:rPr lang="en-US" sz="4000" b="1" dirty="0">
                <a:latin typeface="Arial" panose="020B0604020202020204" pitchFamily="34" charset="0"/>
                <a:cs typeface="Arial" panose="020B0604020202020204" pitchFamily="34" charset="0"/>
              </a:rPr>
              <a:t>The story of Colorado River shortage in Central Arizona is a story of groundwater depletion</a:t>
            </a:r>
          </a:p>
        </p:txBody>
      </p:sp>
    </p:spTree>
    <p:extLst>
      <p:ext uri="{BB962C8B-B14F-4D97-AF65-F5344CB8AC3E}">
        <p14:creationId xmlns:p14="http://schemas.microsoft.com/office/powerpoint/2010/main" val="18442384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0000" b="-10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619689E3-6AB2-4BC8-B1DC-CFBF7A95E36A}"/>
              </a:ext>
            </a:extLst>
          </p:cNvPr>
          <p:cNvSpPr txBox="1"/>
          <p:nvPr/>
        </p:nvSpPr>
        <p:spPr>
          <a:xfrm>
            <a:off x="334537" y="892098"/>
            <a:ext cx="8776008" cy="584775"/>
          </a:xfrm>
          <a:prstGeom prst="rect">
            <a:avLst/>
          </a:prstGeom>
          <a:solidFill>
            <a:schemeClr val="bg1"/>
          </a:solidFill>
        </p:spPr>
        <p:txBody>
          <a:bodyPr wrap="square" rtlCol="0">
            <a:spAutoFit/>
          </a:bodyPr>
          <a:lstStyle/>
          <a:p>
            <a:r>
              <a:rPr lang="en-US" sz="3200" b="1" dirty="0">
                <a:latin typeface="Arial" panose="020B0604020202020204" pitchFamily="34" charset="0"/>
                <a:cs typeface="Arial" panose="020B0604020202020204" pitchFamily="34" charset="0"/>
              </a:rPr>
              <a:t>Conservation &amp; the power of price signals</a:t>
            </a:r>
          </a:p>
        </p:txBody>
      </p:sp>
      <p:sp>
        <p:nvSpPr>
          <p:cNvPr id="5" name="TextBox 4">
            <a:extLst>
              <a:ext uri="{FF2B5EF4-FFF2-40B4-BE49-F238E27FC236}">
                <a16:creationId xmlns:a16="http://schemas.microsoft.com/office/drawing/2014/main" id="{9C720657-6E18-45D2-91BC-BF10801CA6E6}"/>
              </a:ext>
            </a:extLst>
          </p:cNvPr>
          <p:cNvSpPr txBox="1"/>
          <p:nvPr/>
        </p:nvSpPr>
        <p:spPr>
          <a:xfrm>
            <a:off x="334537" y="1629273"/>
            <a:ext cx="8776008" cy="584775"/>
          </a:xfrm>
          <a:prstGeom prst="rect">
            <a:avLst/>
          </a:prstGeom>
          <a:solidFill>
            <a:schemeClr val="bg1"/>
          </a:solidFill>
        </p:spPr>
        <p:txBody>
          <a:bodyPr wrap="square" rtlCol="0">
            <a:spAutoFit/>
          </a:bodyPr>
          <a:lstStyle/>
          <a:p>
            <a:r>
              <a:rPr lang="en-US" sz="3200" b="1" dirty="0">
                <a:latin typeface="Arial" panose="020B0604020202020204" pitchFamily="34" charset="0"/>
                <a:cs typeface="Arial" panose="020B0604020202020204" pitchFamily="34" charset="0"/>
              </a:rPr>
              <a:t>Land use changes </a:t>
            </a:r>
          </a:p>
        </p:txBody>
      </p:sp>
      <p:sp>
        <p:nvSpPr>
          <p:cNvPr id="6" name="TextBox 5">
            <a:extLst>
              <a:ext uri="{FF2B5EF4-FFF2-40B4-BE49-F238E27FC236}">
                <a16:creationId xmlns:a16="http://schemas.microsoft.com/office/drawing/2014/main" id="{1BC5201C-028B-4B01-9CC8-2BF3AAF866BB}"/>
              </a:ext>
            </a:extLst>
          </p:cNvPr>
          <p:cNvSpPr txBox="1"/>
          <p:nvPr/>
        </p:nvSpPr>
        <p:spPr>
          <a:xfrm>
            <a:off x="334537" y="2366448"/>
            <a:ext cx="8776009" cy="584775"/>
          </a:xfrm>
          <a:prstGeom prst="rect">
            <a:avLst/>
          </a:prstGeom>
          <a:solidFill>
            <a:schemeClr val="bg1"/>
          </a:solidFill>
        </p:spPr>
        <p:txBody>
          <a:bodyPr wrap="square" rtlCol="0">
            <a:spAutoFit/>
          </a:bodyPr>
          <a:lstStyle/>
          <a:p>
            <a:r>
              <a:rPr lang="en-US" sz="3200" b="1" dirty="0">
                <a:latin typeface="Arial" panose="020B0604020202020204" pitchFamily="34" charset="0"/>
                <a:cs typeface="Arial" panose="020B0604020202020204" pitchFamily="34" charset="0"/>
              </a:rPr>
              <a:t>Wastewater reclamation</a:t>
            </a:r>
          </a:p>
        </p:txBody>
      </p:sp>
      <p:sp>
        <p:nvSpPr>
          <p:cNvPr id="7" name="TextBox 6">
            <a:extLst>
              <a:ext uri="{FF2B5EF4-FFF2-40B4-BE49-F238E27FC236}">
                <a16:creationId xmlns:a16="http://schemas.microsoft.com/office/drawing/2014/main" id="{B2FB2AEF-A741-4E67-9EE9-881C49614F5D}"/>
              </a:ext>
            </a:extLst>
          </p:cNvPr>
          <p:cNvSpPr txBox="1"/>
          <p:nvPr/>
        </p:nvSpPr>
        <p:spPr>
          <a:xfrm>
            <a:off x="334537" y="3095591"/>
            <a:ext cx="8776009" cy="584775"/>
          </a:xfrm>
          <a:prstGeom prst="rect">
            <a:avLst/>
          </a:prstGeom>
          <a:solidFill>
            <a:schemeClr val="bg1"/>
          </a:solidFill>
        </p:spPr>
        <p:txBody>
          <a:bodyPr wrap="square" rtlCol="0">
            <a:spAutoFit/>
          </a:bodyPr>
          <a:lstStyle/>
          <a:p>
            <a:r>
              <a:rPr lang="en-US" sz="3200" b="1" dirty="0">
                <a:latin typeface="Arial" panose="020B0604020202020204" pitchFamily="34" charset="0"/>
                <a:cs typeface="Arial" panose="020B0604020202020204" pitchFamily="34" charset="0"/>
              </a:rPr>
              <a:t>Power of voluntary transactions</a:t>
            </a:r>
          </a:p>
        </p:txBody>
      </p:sp>
      <p:sp>
        <p:nvSpPr>
          <p:cNvPr id="8" name="TextBox 7">
            <a:extLst>
              <a:ext uri="{FF2B5EF4-FFF2-40B4-BE49-F238E27FC236}">
                <a16:creationId xmlns:a16="http://schemas.microsoft.com/office/drawing/2014/main" id="{7910F2DD-F4AB-432E-9A74-AB25D8B3E84D}"/>
              </a:ext>
            </a:extLst>
          </p:cNvPr>
          <p:cNvSpPr txBox="1"/>
          <p:nvPr/>
        </p:nvSpPr>
        <p:spPr>
          <a:xfrm>
            <a:off x="334537" y="3840798"/>
            <a:ext cx="8776009" cy="584775"/>
          </a:xfrm>
          <a:prstGeom prst="rect">
            <a:avLst/>
          </a:prstGeom>
          <a:solidFill>
            <a:schemeClr val="bg1"/>
          </a:solidFill>
        </p:spPr>
        <p:txBody>
          <a:bodyPr wrap="square" rtlCol="0">
            <a:spAutoFit/>
          </a:bodyPr>
          <a:lstStyle/>
          <a:p>
            <a:r>
              <a:rPr lang="en-US" sz="3200" b="1" dirty="0">
                <a:latin typeface="Arial" panose="020B0604020202020204" pitchFamily="34" charset="0"/>
                <a:cs typeface="Arial" panose="020B0604020202020204" pitchFamily="34" charset="0"/>
              </a:rPr>
              <a:t>Human capacity for innovation &amp; adaptation</a:t>
            </a:r>
          </a:p>
        </p:txBody>
      </p:sp>
    </p:spTree>
    <p:extLst>
      <p:ext uri="{BB962C8B-B14F-4D97-AF65-F5344CB8AC3E}">
        <p14:creationId xmlns:p14="http://schemas.microsoft.com/office/powerpoint/2010/main" val="3467286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p:cNvGraphicFramePr>
            <a:graphicFrameLocks/>
          </p:cNvGraphicFramePr>
          <p:nvPr>
            <p:extLst/>
          </p:nvPr>
        </p:nvGraphicFramePr>
        <p:xfrm>
          <a:off x="1524000" y="0"/>
          <a:ext cx="9144000" cy="6858000"/>
        </p:xfrm>
        <a:graphic>
          <a:graphicData uri="http://schemas.openxmlformats.org/drawingml/2006/chart">
            <c:chart xmlns:c="http://schemas.openxmlformats.org/drawingml/2006/chart" xmlns:r="http://schemas.openxmlformats.org/officeDocument/2006/relationships" r:id="rId3"/>
          </a:graphicData>
        </a:graphic>
      </p:graphicFrame>
      <p:sp>
        <p:nvSpPr>
          <p:cNvPr id="3" name="Slide Number Placeholder 2"/>
          <p:cNvSpPr>
            <a:spLocks noGrp="1"/>
          </p:cNvSpPr>
          <p:nvPr>
            <p:ph type="sldNum" sz="quarter" idx="12"/>
          </p:nvPr>
        </p:nvSpPr>
        <p:spPr/>
        <p:txBody>
          <a:bodyPr/>
          <a:lstStyle/>
          <a:p>
            <a:fld id="{575DE9B3-030D-4852-96F2-C3626EA61857}" type="slidenum">
              <a:rPr lang="en-US" smtClean="0">
                <a:solidFill>
                  <a:prstClr val="black">
                    <a:tint val="75000"/>
                  </a:prstClr>
                </a:solidFill>
              </a:rPr>
              <a:pPr/>
              <a:t>20</a:t>
            </a:fld>
            <a:endParaRPr lang="en-US">
              <a:solidFill>
                <a:prstClr val="black">
                  <a:tint val="75000"/>
                </a:prstClr>
              </a:solidFill>
            </a:endParaRPr>
          </a:p>
        </p:txBody>
      </p:sp>
      <p:sp>
        <p:nvSpPr>
          <p:cNvPr id="4" name="TextBox 3">
            <a:extLst>
              <a:ext uri="{FF2B5EF4-FFF2-40B4-BE49-F238E27FC236}">
                <a16:creationId xmlns:a16="http://schemas.microsoft.com/office/drawing/2014/main" id="{E046F575-62DB-4D10-B057-E67159987B7B}"/>
              </a:ext>
            </a:extLst>
          </p:cNvPr>
          <p:cNvSpPr txBox="1"/>
          <p:nvPr/>
        </p:nvSpPr>
        <p:spPr>
          <a:xfrm>
            <a:off x="7264866" y="1409350"/>
            <a:ext cx="2197916" cy="1200329"/>
          </a:xfrm>
          <a:prstGeom prst="rect">
            <a:avLst/>
          </a:prstGeom>
          <a:solidFill>
            <a:schemeClr val="tx1"/>
          </a:solidFill>
        </p:spPr>
        <p:txBody>
          <a:bodyPr wrap="square" rtlCol="0">
            <a:spAutoFit/>
          </a:bodyPr>
          <a:lstStyle/>
          <a:p>
            <a:r>
              <a:rPr lang="en-US" dirty="0">
                <a:solidFill>
                  <a:schemeClr val="bg1"/>
                </a:solidFill>
              </a:rPr>
              <a:t>Phoenix tells me they are now down to 10% but I haven’t seen the numbers</a:t>
            </a:r>
          </a:p>
        </p:txBody>
      </p:sp>
    </p:spTree>
    <p:extLst>
      <p:ext uri="{BB962C8B-B14F-4D97-AF65-F5344CB8AC3E}">
        <p14:creationId xmlns:p14="http://schemas.microsoft.com/office/powerpoint/2010/main" val="39648563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6602011-4C05-4AF2-A3A5-8E79401A4DD8}"/>
              </a:ext>
            </a:extLst>
          </p:cNvPr>
          <p:cNvPicPr>
            <a:picLocks noChangeAspect="1"/>
          </p:cNvPicPr>
          <p:nvPr/>
        </p:nvPicPr>
        <p:blipFill>
          <a:blip r:embed="rId2"/>
          <a:stretch>
            <a:fillRect/>
          </a:stretch>
        </p:blipFill>
        <p:spPr>
          <a:xfrm>
            <a:off x="2653990" y="1265467"/>
            <a:ext cx="8913752" cy="4960586"/>
          </a:xfrm>
          <a:prstGeom prst="rect">
            <a:avLst/>
          </a:prstGeom>
        </p:spPr>
      </p:pic>
      <p:sp>
        <p:nvSpPr>
          <p:cNvPr id="3" name="TextBox 2">
            <a:extLst>
              <a:ext uri="{FF2B5EF4-FFF2-40B4-BE49-F238E27FC236}">
                <a16:creationId xmlns:a16="http://schemas.microsoft.com/office/drawing/2014/main" id="{73D192F1-98C4-41C0-B962-6427AC16B54E}"/>
              </a:ext>
            </a:extLst>
          </p:cNvPr>
          <p:cNvSpPr txBox="1"/>
          <p:nvPr/>
        </p:nvSpPr>
        <p:spPr>
          <a:xfrm>
            <a:off x="429169" y="0"/>
            <a:ext cx="6904140" cy="1077218"/>
          </a:xfrm>
          <a:prstGeom prst="rect">
            <a:avLst/>
          </a:prstGeom>
          <a:solidFill>
            <a:schemeClr val="tx1"/>
          </a:solidFill>
        </p:spPr>
        <p:txBody>
          <a:bodyPr wrap="square" rtlCol="0">
            <a:spAutoFit/>
          </a:bodyPr>
          <a:lstStyle/>
          <a:p>
            <a:r>
              <a:rPr lang="en-US" sz="3200" b="1" dirty="0">
                <a:solidFill>
                  <a:schemeClr val="bg1"/>
                </a:solidFill>
                <a:latin typeface="Arial" panose="020B0604020202020204" pitchFamily="34" charset="0"/>
                <a:cs typeface="Arial" panose="020B0604020202020204" pitchFamily="34" charset="0"/>
              </a:rPr>
              <a:t>Outdoor water use has declined significantly over time</a:t>
            </a:r>
            <a:r>
              <a:rPr lang="en-US" sz="3200" dirty="0">
                <a:solidFill>
                  <a:schemeClr val="bg1"/>
                </a:solidFill>
              </a:rPr>
              <a:t>.</a:t>
            </a:r>
          </a:p>
        </p:txBody>
      </p:sp>
    </p:spTree>
    <p:extLst>
      <p:ext uri="{BB962C8B-B14F-4D97-AF65-F5344CB8AC3E}">
        <p14:creationId xmlns:p14="http://schemas.microsoft.com/office/powerpoint/2010/main" val="25093949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A8E892D-906F-4349-AC0C-D6BF720C7CBA}"/>
              </a:ext>
            </a:extLst>
          </p:cNvPr>
          <p:cNvSpPr>
            <a:spLocks noGrp="1"/>
          </p:cNvSpPr>
          <p:nvPr>
            <p:ph type="title"/>
          </p:nvPr>
        </p:nvSpPr>
        <p:spPr>
          <a:xfrm>
            <a:off x="838200" y="365125"/>
            <a:ext cx="5506844" cy="1341012"/>
          </a:xfrm>
          <a:solidFill>
            <a:schemeClr val="tx1"/>
          </a:solidFill>
        </p:spPr>
        <p:txBody>
          <a:bodyPr/>
          <a:lstStyle/>
          <a:p>
            <a:r>
              <a:rPr lang="en-US" b="1" dirty="0">
                <a:solidFill>
                  <a:schemeClr val="bg1"/>
                </a:solidFill>
                <a:latin typeface="Arial" panose="020B0604020202020204" pitchFamily="34" charset="0"/>
                <a:cs typeface="Arial" panose="020B0604020202020204" pitchFamily="34" charset="0"/>
              </a:rPr>
              <a:t>Land use &amp; zoning</a:t>
            </a:r>
          </a:p>
        </p:txBody>
      </p:sp>
      <p:sp>
        <p:nvSpPr>
          <p:cNvPr id="6" name="Content Placeholder 5">
            <a:extLst>
              <a:ext uri="{FF2B5EF4-FFF2-40B4-BE49-F238E27FC236}">
                <a16:creationId xmlns:a16="http://schemas.microsoft.com/office/drawing/2014/main" id="{D87DBB86-CAF0-479E-B0AF-A98E6CD61776}"/>
              </a:ext>
            </a:extLst>
          </p:cNvPr>
          <p:cNvSpPr>
            <a:spLocks noGrp="1"/>
          </p:cNvSpPr>
          <p:nvPr>
            <p:ph sz="half" idx="1"/>
          </p:nvPr>
        </p:nvSpPr>
        <p:spPr/>
        <p:txBody>
          <a:bodyPr/>
          <a:lstStyle/>
          <a:p>
            <a:pPr marL="0" indent="0">
              <a:buNone/>
            </a:pPr>
            <a:r>
              <a:rPr lang="en-US" dirty="0"/>
              <a:t>Subdivisions replaced agriculture</a:t>
            </a:r>
          </a:p>
          <a:p>
            <a:pPr lvl="1"/>
            <a:r>
              <a:rPr lang="en-US" dirty="0"/>
              <a:t>Takes 6 AF/AC to grow cotton, only 1 AF/AC to grow a subdivision</a:t>
            </a:r>
          </a:p>
          <a:p>
            <a:pPr marL="0" indent="0">
              <a:buNone/>
            </a:pPr>
            <a:r>
              <a:rPr lang="en-US" dirty="0"/>
              <a:t>Subdivision lots became smaller as land became more valuable</a:t>
            </a:r>
          </a:p>
          <a:p>
            <a:pPr marL="0" indent="0">
              <a:buNone/>
            </a:pPr>
            <a:r>
              <a:rPr lang="en-US" dirty="0"/>
              <a:t>Development went vertical</a:t>
            </a:r>
          </a:p>
        </p:txBody>
      </p:sp>
      <p:pic>
        <p:nvPicPr>
          <p:cNvPr id="8" name="Content Placeholder 7">
            <a:extLst>
              <a:ext uri="{FF2B5EF4-FFF2-40B4-BE49-F238E27FC236}">
                <a16:creationId xmlns:a16="http://schemas.microsoft.com/office/drawing/2014/main" id="{3217A311-BE60-4986-8089-33529AE69893}"/>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6962775" y="1586011"/>
            <a:ext cx="4734854" cy="4734854"/>
          </a:xfrm>
          <a:prstGeom prst="rect">
            <a:avLst/>
          </a:prstGeom>
        </p:spPr>
      </p:pic>
    </p:spTree>
    <p:extLst>
      <p:ext uri="{BB962C8B-B14F-4D97-AF65-F5344CB8AC3E}">
        <p14:creationId xmlns:p14="http://schemas.microsoft.com/office/powerpoint/2010/main" val="277266931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942288" y="55164"/>
            <a:ext cx="10307425" cy="830997"/>
          </a:xfrm>
          <a:prstGeom prst="rect">
            <a:avLst/>
          </a:prstGeom>
          <a:noFill/>
        </p:spPr>
        <p:txBody>
          <a:bodyPr wrap="square" rtlCol="0">
            <a:spAutoFit/>
          </a:bodyPr>
          <a:lstStyle/>
          <a:p>
            <a:pPr algn="ctr"/>
            <a:r>
              <a:rPr lang="en-US" sz="4800" dirty="0">
                <a:latin typeface="Arial" panose="020B0604020202020204" pitchFamily="34" charset="0"/>
                <a:cs typeface="Arial" panose="020B0604020202020204" pitchFamily="34" charset="0"/>
              </a:rPr>
              <a:t>Arizona water demand &amp; growth</a:t>
            </a:r>
          </a:p>
        </p:txBody>
      </p:sp>
      <p:pic>
        <p:nvPicPr>
          <p:cNvPr id="4" name="Picture 3"/>
          <p:cNvPicPr>
            <a:picLocks noChangeAspect="1"/>
          </p:cNvPicPr>
          <p:nvPr/>
        </p:nvPicPr>
        <p:blipFill rotWithShape="1">
          <a:blip r:embed="rId3"/>
          <a:srcRect l="83335" t="26684" r="1353" b="60429"/>
          <a:stretch/>
        </p:blipFill>
        <p:spPr>
          <a:xfrm>
            <a:off x="3733800" y="6209514"/>
            <a:ext cx="1400191" cy="533400"/>
          </a:xfrm>
          <a:prstGeom prst="rect">
            <a:avLst/>
          </a:prstGeom>
        </p:spPr>
      </p:pic>
      <p:pic>
        <p:nvPicPr>
          <p:cNvPr id="6" name="Picture 5"/>
          <p:cNvPicPr>
            <a:picLocks noChangeAspect="1"/>
          </p:cNvPicPr>
          <p:nvPr/>
        </p:nvPicPr>
        <p:blipFill rotWithShape="1">
          <a:blip r:embed="rId4"/>
          <a:srcRect l="2504" t="36082" b="42651"/>
          <a:stretch/>
        </p:blipFill>
        <p:spPr>
          <a:xfrm>
            <a:off x="6781800" y="6141950"/>
            <a:ext cx="1485966" cy="676794"/>
          </a:xfrm>
          <a:prstGeom prst="rect">
            <a:avLst/>
          </a:prstGeom>
        </p:spPr>
      </p:pic>
      <p:pic>
        <p:nvPicPr>
          <p:cNvPr id="7" name="Picture 6"/>
          <p:cNvPicPr>
            <a:picLocks noChangeAspect="1"/>
          </p:cNvPicPr>
          <p:nvPr/>
        </p:nvPicPr>
        <p:blipFill rotWithShape="1">
          <a:blip r:embed="rId5"/>
          <a:srcRect t="31902" r="-4393" b="37798"/>
          <a:stretch/>
        </p:blipFill>
        <p:spPr>
          <a:xfrm>
            <a:off x="5405063" y="6171414"/>
            <a:ext cx="1648363" cy="609600"/>
          </a:xfrm>
          <a:prstGeom prst="rect">
            <a:avLst/>
          </a:prstGeom>
        </p:spPr>
      </p:pic>
      <p:pic>
        <p:nvPicPr>
          <p:cNvPr id="2" name="Picture 1">
            <a:extLst>
              <a:ext uri="{FF2B5EF4-FFF2-40B4-BE49-F238E27FC236}">
                <a16:creationId xmlns:a16="http://schemas.microsoft.com/office/drawing/2014/main" id="{E3040889-070A-4F1A-8DE7-6AF7AB8F3514}"/>
              </a:ext>
            </a:extLst>
          </p:cNvPr>
          <p:cNvPicPr>
            <a:picLocks noChangeAspect="1"/>
          </p:cNvPicPr>
          <p:nvPr/>
        </p:nvPicPr>
        <p:blipFill rotWithShape="1">
          <a:blip r:embed="rId6"/>
          <a:srcRect t="-1" r="18852" b="-2004"/>
          <a:stretch/>
        </p:blipFill>
        <p:spPr>
          <a:xfrm>
            <a:off x="304800" y="564931"/>
            <a:ext cx="11297230" cy="6324600"/>
          </a:xfrm>
          <a:prstGeom prst="rect">
            <a:avLst/>
          </a:prstGeom>
        </p:spPr>
      </p:pic>
      <p:sp>
        <p:nvSpPr>
          <p:cNvPr id="3" name="Rectangle 2">
            <a:extLst>
              <a:ext uri="{FF2B5EF4-FFF2-40B4-BE49-F238E27FC236}">
                <a16:creationId xmlns:a16="http://schemas.microsoft.com/office/drawing/2014/main" id="{F43AE37C-CC65-4400-B7A5-612EAB965250}"/>
              </a:ext>
            </a:extLst>
          </p:cNvPr>
          <p:cNvSpPr/>
          <p:nvPr/>
        </p:nvSpPr>
        <p:spPr>
          <a:xfrm>
            <a:off x="3276600" y="1053028"/>
            <a:ext cx="1476391" cy="6858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2">
                    <a:lumMod val="50000"/>
                  </a:schemeClr>
                </a:solidFill>
              </a:rPr>
              <a:t>Groundwater Mgt Act </a:t>
            </a:r>
          </a:p>
        </p:txBody>
      </p:sp>
    </p:spTree>
    <p:extLst>
      <p:ext uri="{BB962C8B-B14F-4D97-AF65-F5344CB8AC3E}">
        <p14:creationId xmlns:p14="http://schemas.microsoft.com/office/powerpoint/2010/main" val="26958432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4629740"/>
            <a:ext cx="12039601" cy="1815882"/>
          </a:xfrm>
          <a:prstGeom prst="rect">
            <a:avLst/>
          </a:prstGeom>
          <a:noFill/>
        </p:spPr>
        <p:txBody>
          <a:bodyPr wrap="square" rtlCol="0">
            <a:spAutoFit/>
          </a:bodyPr>
          <a:lstStyle/>
          <a:p>
            <a:pPr algn="ctr"/>
            <a:r>
              <a:rPr lang="en-US" sz="2800" dirty="0">
                <a:latin typeface="Arial" panose="020B0604020202020204" pitchFamily="34" charset="0"/>
                <a:cs typeface="Arial" panose="020B0604020202020204" pitchFamily="34" charset="0"/>
              </a:rPr>
              <a:t>Industry – Palo Verde Nuclear Generating Station, Intel</a:t>
            </a:r>
          </a:p>
          <a:p>
            <a:pPr algn="ctr"/>
            <a:r>
              <a:rPr lang="en-US" sz="2800" dirty="0">
                <a:latin typeface="Arial" panose="020B0604020202020204" pitchFamily="34" charset="0"/>
                <a:cs typeface="Arial" panose="020B0604020202020204" pitchFamily="34" charset="0"/>
              </a:rPr>
              <a:t>Schools, parks, golf courses</a:t>
            </a:r>
          </a:p>
          <a:p>
            <a:pPr algn="ctr"/>
            <a:r>
              <a:rPr lang="en-US" sz="2800" dirty="0">
                <a:latin typeface="Arial" panose="020B0604020202020204" pitchFamily="34" charset="0"/>
                <a:cs typeface="Arial" panose="020B0604020202020204" pitchFamily="34" charset="0"/>
              </a:rPr>
              <a:t>Constructed wetlands, river restoration, snow making</a:t>
            </a:r>
          </a:p>
          <a:p>
            <a:pPr algn="ctr"/>
            <a:r>
              <a:rPr lang="en-US" sz="2800" dirty="0">
                <a:latin typeface="Arial" panose="020B0604020202020204" pitchFamily="34" charset="0"/>
                <a:cs typeface="Arial" panose="020B0604020202020204" pitchFamily="34" charset="0"/>
              </a:rPr>
              <a:t>Agriculture</a:t>
            </a:r>
          </a:p>
        </p:txBody>
      </p:sp>
      <p:grpSp>
        <p:nvGrpSpPr>
          <p:cNvPr id="7" name="Group 6"/>
          <p:cNvGrpSpPr/>
          <p:nvPr/>
        </p:nvGrpSpPr>
        <p:grpSpPr>
          <a:xfrm>
            <a:off x="1526268" y="792743"/>
            <a:ext cx="9168007" cy="3840480"/>
            <a:chOff x="0" y="3036029"/>
            <a:chExt cx="9168007" cy="3840480"/>
          </a:xfrm>
        </p:grpSpPr>
        <p:pic>
          <p:nvPicPr>
            <p:cNvPr id="5" name="Picture 4"/>
            <p:cNvPicPr>
              <a:picLocks noChangeAspect="1"/>
            </p:cNvPicPr>
            <p:nvPr/>
          </p:nvPicPr>
          <p:blipFill rotWithShape="1">
            <a:blip r:embed="rId3">
              <a:extLst>
                <a:ext uri="{28A0092B-C50C-407E-A947-70E740481C1C}">
                  <a14:useLocalDpi xmlns:a14="http://schemas.microsoft.com/office/drawing/2010/main" val="0"/>
                </a:ext>
              </a:extLst>
            </a:blip>
            <a:srcRect t="16736" r="-331" b="17285"/>
            <a:stretch/>
          </p:blipFill>
          <p:spPr>
            <a:xfrm>
              <a:off x="2382022" y="3036029"/>
              <a:ext cx="4379955" cy="3840480"/>
            </a:xfrm>
            <a:prstGeom prst="rect">
              <a:avLst/>
            </a:prstGeom>
          </p:spPr>
        </p:pic>
        <p:pic>
          <p:nvPicPr>
            <p:cNvPr id="3" name="Picture 2"/>
            <p:cNvPicPr>
              <a:picLocks noChangeAspect="1"/>
            </p:cNvPicPr>
            <p:nvPr/>
          </p:nvPicPr>
          <p:blipFill rotWithShape="1">
            <a:blip r:embed="rId4">
              <a:extLst>
                <a:ext uri="{28A0092B-C50C-407E-A947-70E740481C1C}">
                  <a14:useLocalDpi xmlns:a14="http://schemas.microsoft.com/office/drawing/2010/main" val="0"/>
                </a:ext>
              </a:extLst>
            </a:blip>
            <a:srcRect r="55834" b="30000"/>
            <a:stretch/>
          </p:blipFill>
          <p:spPr>
            <a:xfrm>
              <a:off x="5954186" y="3036029"/>
              <a:ext cx="3213821" cy="3840480"/>
            </a:xfrm>
            <a:prstGeom prst="rect">
              <a:avLst/>
            </a:prstGeom>
          </p:spPr>
        </p:pic>
        <p:pic>
          <p:nvPicPr>
            <p:cNvPr id="4" name="Picture 3"/>
            <p:cNvPicPr>
              <a:picLocks noChangeAspect="1"/>
            </p:cNvPicPr>
            <p:nvPr/>
          </p:nvPicPr>
          <p:blipFill rotWithShape="1">
            <a:blip r:embed="rId5">
              <a:extLst>
                <a:ext uri="{28A0092B-C50C-407E-A947-70E740481C1C}">
                  <a14:useLocalDpi xmlns:a14="http://schemas.microsoft.com/office/drawing/2010/main" val="0"/>
                </a:ext>
              </a:extLst>
            </a:blip>
            <a:srcRect l="36938" r="5588"/>
            <a:stretch/>
          </p:blipFill>
          <p:spPr>
            <a:xfrm>
              <a:off x="0" y="3036029"/>
              <a:ext cx="2816353" cy="3840480"/>
            </a:xfrm>
            <a:prstGeom prst="rect">
              <a:avLst/>
            </a:prstGeom>
          </p:spPr>
        </p:pic>
      </p:grpSp>
      <p:sp>
        <p:nvSpPr>
          <p:cNvPr id="6" name="TextBox 5"/>
          <p:cNvSpPr txBox="1"/>
          <p:nvPr/>
        </p:nvSpPr>
        <p:spPr>
          <a:xfrm>
            <a:off x="0" y="0"/>
            <a:ext cx="12192000" cy="769441"/>
          </a:xfrm>
          <a:prstGeom prst="rect">
            <a:avLst/>
          </a:prstGeom>
          <a:solidFill>
            <a:schemeClr val="tx1"/>
          </a:solidFill>
        </p:spPr>
        <p:txBody>
          <a:bodyPr wrap="square" rtlCol="0">
            <a:spAutoFit/>
          </a:bodyPr>
          <a:lstStyle/>
          <a:p>
            <a:pPr algn="ctr"/>
            <a:r>
              <a:rPr lang="en-US" sz="4400" b="1" dirty="0">
                <a:solidFill>
                  <a:schemeClr val="bg1"/>
                </a:solidFill>
                <a:latin typeface="Arial" panose="020B0604020202020204" pitchFamily="34" charset="0"/>
                <a:cs typeface="Arial" panose="020B0604020202020204" pitchFamily="34" charset="0"/>
              </a:rPr>
              <a:t>Wastewater Reclamation &amp; Reuse</a:t>
            </a:r>
          </a:p>
        </p:txBody>
      </p:sp>
      <p:sp>
        <p:nvSpPr>
          <p:cNvPr id="8" name="Slide Number Placeholder 7"/>
          <p:cNvSpPr>
            <a:spLocks noGrp="1"/>
          </p:cNvSpPr>
          <p:nvPr>
            <p:ph type="sldNum" sz="quarter" idx="12"/>
          </p:nvPr>
        </p:nvSpPr>
        <p:spPr/>
        <p:txBody>
          <a:bodyPr/>
          <a:lstStyle/>
          <a:p>
            <a:fld id="{6EB64B8C-2F7C-4019-9C93-A86326E7E9A9}" type="slidenum">
              <a:rPr lang="en-US" smtClean="0">
                <a:solidFill>
                  <a:prstClr val="black">
                    <a:tint val="75000"/>
                  </a:prstClr>
                </a:solidFill>
              </a:rPr>
              <a:pPr/>
              <a:t>24</a:t>
            </a:fld>
            <a:endParaRPr lang="en-US">
              <a:solidFill>
                <a:prstClr val="black">
                  <a:tint val="75000"/>
                </a:prstClr>
              </a:solidFill>
            </a:endParaRPr>
          </a:p>
        </p:txBody>
      </p:sp>
      <p:sp>
        <p:nvSpPr>
          <p:cNvPr id="9" name="TextBox 8">
            <a:extLst>
              <a:ext uri="{FF2B5EF4-FFF2-40B4-BE49-F238E27FC236}">
                <a16:creationId xmlns:a16="http://schemas.microsoft.com/office/drawing/2014/main" id="{68779D7A-E45E-429F-B79B-5B5D8091228F}"/>
              </a:ext>
            </a:extLst>
          </p:cNvPr>
          <p:cNvSpPr txBox="1"/>
          <p:nvPr/>
        </p:nvSpPr>
        <p:spPr>
          <a:xfrm>
            <a:off x="2854712" y="1739590"/>
            <a:ext cx="6757639" cy="769441"/>
          </a:xfrm>
          <a:prstGeom prst="rect">
            <a:avLst/>
          </a:prstGeom>
          <a:solidFill>
            <a:schemeClr val="tx1"/>
          </a:solidFill>
        </p:spPr>
        <p:txBody>
          <a:bodyPr wrap="square" rtlCol="0">
            <a:spAutoFit/>
          </a:bodyPr>
          <a:lstStyle/>
          <a:p>
            <a:r>
              <a:rPr lang="en-US" sz="4400" b="1" dirty="0">
                <a:solidFill>
                  <a:schemeClr val="bg1"/>
                </a:solidFill>
                <a:latin typeface="Arial" panose="020B0604020202020204" pitchFamily="34" charset="0"/>
                <a:cs typeface="Arial" panose="020B0604020202020204" pitchFamily="34" charset="0"/>
              </a:rPr>
              <a:t>We’re already drinking it</a:t>
            </a:r>
          </a:p>
        </p:txBody>
      </p:sp>
      <p:sp>
        <p:nvSpPr>
          <p:cNvPr id="10" name="TextBox 9">
            <a:extLst>
              <a:ext uri="{FF2B5EF4-FFF2-40B4-BE49-F238E27FC236}">
                <a16:creationId xmlns:a16="http://schemas.microsoft.com/office/drawing/2014/main" id="{2A5DF516-6058-45C5-8057-D3BA16F89D9D}"/>
              </a:ext>
            </a:extLst>
          </p:cNvPr>
          <p:cNvSpPr txBox="1"/>
          <p:nvPr/>
        </p:nvSpPr>
        <p:spPr>
          <a:xfrm>
            <a:off x="2854712" y="2640422"/>
            <a:ext cx="6757639" cy="1446550"/>
          </a:xfrm>
          <a:prstGeom prst="rect">
            <a:avLst/>
          </a:prstGeom>
          <a:solidFill>
            <a:schemeClr val="tx1"/>
          </a:solidFill>
        </p:spPr>
        <p:txBody>
          <a:bodyPr wrap="square" rtlCol="0">
            <a:spAutoFit/>
          </a:bodyPr>
          <a:lstStyle/>
          <a:p>
            <a:r>
              <a:rPr lang="en-US" sz="4400" b="1" dirty="0">
                <a:solidFill>
                  <a:schemeClr val="bg1"/>
                </a:solidFill>
                <a:latin typeface="Arial" panose="020B0604020202020204" pitchFamily="34" charset="0"/>
                <a:cs typeface="Arial" panose="020B0604020202020204" pitchFamily="34" charset="0"/>
              </a:rPr>
              <a:t>We’re going to need to drink more of it</a:t>
            </a:r>
          </a:p>
        </p:txBody>
      </p:sp>
    </p:spTree>
    <p:extLst>
      <p:ext uri="{BB962C8B-B14F-4D97-AF65-F5344CB8AC3E}">
        <p14:creationId xmlns:p14="http://schemas.microsoft.com/office/powerpoint/2010/main" val="3601575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1"/>
          </a:solidFill>
        </p:spPr>
        <p:txBody>
          <a:bodyPr/>
          <a:lstStyle/>
          <a:p>
            <a:r>
              <a:rPr lang="en-US" b="1" dirty="0">
                <a:solidFill>
                  <a:schemeClr val="bg1"/>
                </a:solidFill>
                <a:latin typeface="Arial" panose="020B0604020202020204" pitchFamily="34" charset="0"/>
                <a:cs typeface="Arial" panose="020B0604020202020204" pitchFamily="34" charset="0"/>
              </a:rPr>
              <a:t>Desert cities</a:t>
            </a:r>
          </a:p>
        </p:txBody>
      </p:sp>
      <p:sp>
        <p:nvSpPr>
          <p:cNvPr id="3" name="Content Placeholder 2"/>
          <p:cNvSpPr>
            <a:spLocks noGrp="1"/>
          </p:cNvSpPr>
          <p:nvPr>
            <p:ph sz="half" idx="1"/>
          </p:nvPr>
        </p:nvSpPr>
        <p:spPr>
          <a:xfrm>
            <a:off x="990600" y="1828800"/>
            <a:ext cx="5181600" cy="4434840"/>
          </a:xfrm>
        </p:spPr>
        <p:txBody>
          <a:bodyPr>
            <a:normAutofit lnSpcReduction="10000"/>
          </a:bodyPr>
          <a:lstStyle/>
          <a:p>
            <a:pPr marL="0" indent="0">
              <a:buNone/>
            </a:pPr>
            <a:r>
              <a:rPr lang="en-US" dirty="0">
                <a:latin typeface="Arial" panose="020B0604020202020204" pitchFamily="34" charset="0"/>
                <a:cs typeface="Arial" panose="020B0604020202020204" pitchFamily="34" charset="0"/>
              </a:rPr>
              <a:t>Desert cities understand the value of water</a:t>
            </a:r>
          </a:p>
          <a:p>
            <a:pPr marL="0" indent="0">
              <a:buNone/>
            </a:pPr>
            <a:endParaRPr lang="en-US" dirty="0">
              <a:latin typeface="Arial" panose="020B0604020202020204" pitchFamily="34" charset="0"/>
              <a:cs typeface="Arial" panose="020B0604020202020204" pitchFamily="34" charset="0"/>
            </a:endParaRPr>
          </a:p>
          <a:p>
            <a:pPr marL="0" indent="0">
              <a:buNone/>
            </a:pPr>
            <a:r>
              <a:rPr lang="en-US" dirty="0">
                <a:latin typeface="Arial" panose="020B0604020202020204" pitchFamily="34" charset="0"/>
                <a:cs typeface="Arial" panose="020B0604020202020204" pitchFamily="34" charset="0"/>
              </a:rPr>
              <a:t>Legacy of wise water management will continue &amp; new adaptations will appear</a:t>
            </a:r>
          </a:p>
          <a:p>
            <a:pPr marL="0" indent="0">
              <a:buNone/>
            </a:pPr>
            <a:endParaRPr lang="en-US" dirty="0">
              <a:latin typeface="Arial" panose="020B0604020202020204" pitchFamily="34" charset="0"/>
              <a:cs typeface="Arial" panose="020B0604020202020204" pitchFamily="34" charset="0"/>
            </a:endParaRPr>
          </a:p>
          <a:p>
            <a:pPr marL="0" indent="0">
              <a:buNone/>
            </a:pPr>
            <a:r>
              <a:rPr lang="en-US" dirty="0">
                <a:latin typeface="Arial" panose="020B0604020202020204" pitchFamily="34" charset="0"/>
                <a:cs typeface="Arial" panose="020B0604020202020204" pitchFamily="34" charset="0"/>
              </a:rPr>
              <a:t>Those with the lowest priority water rights know to be the most prepared</a:t>
            </a:r>
          </a:p>
          <a:p>
            <a:pPr marL="0" indent="0">
              <a:buNone/>
            </a:pPr>
            <a:endParaRPr lang="en-US" dirty="0">
              <a:latin typeface="Arial" panose="020B0604020202020204" pitchFamily="34" charset="0"/>
              <a:cs typeface="Arial" panose="020B0604020202020204" pitchFamily="34" charset="0"/>
            </a:endParaRPr>
          </a:p>
        </p:txBody>
      </p:sp>
      <p:pic>
        <p:nvPicPr>
          <p:cNvPr id="12" name="Content Placeholder 11">
            <a:extLst>
              <a:ext uri="{FF2B5EF4-FFF2-40B4-BE49-F238E27FC236}">
                <a16:creationId xmlns:a16="http://schemas.microsoft.com/office/drawing/2014/main" id="{BAEEF93E-F90B-4180-874D-59C8ECB73300}"/>
              </a:ext>
            </a:extLst>
          </p:cNvPr>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6458685" y="1828800"/>
            <a:ext cx="4895115" cy="3948838"/>
          </a:xfrm>
          <a:prstGeom prst="rect">
            <a:avLst/>
          </a:prstGeom>
        </p:spPr>
      </p:pic>
    </p:spTree>
    <p:extLst>
      <p:ext uri="{BB962C8B-B14F-4D97-AF65-F5344CB8AC3E}">
        <p14:creationId xmlns:p14="http://schemas.microsoft.com/office/powerpoint/2010/main" val="37803002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11607</TotalTime>
  <Words>910</Words>
  <Application>Microsoft Office PowerPoint</Application>
  <PresentationFormat>Widescreen</PresentationFormat>
  <Paragraphs>136</Paragraphs>
  <Slides>25</Slides>
  <Notes>17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25</vt:i4>
      </vt:variant>
    </vt:vector>
  </HeadingPairs>
  <TitlesOfParts>
    <vt:vector size="33" baseType="lpstr">
      <vt:lpstr>MS PGothic</vt:lpstr>
      <vt:lpstr>MS PGothic</vt:lpstr>
      <vt:lpstr>Arial</vt:lpstr>
      <vt:lpstr>Calibri</vt:lpstr>
      <vt:lpstr>Calibri Light</vt:lpstr>
      <vt:lpstr>Gill Sans MT</vt:lpstr>
      <vt:lpstr>Helvetica</vt:lpstr>
      <vt:lpstr>Office Theme</vt:lpstr>
      <vt:lpstr>PowerPoint Presentation</vt:lpstr>
      <vt:lpstr>PowerPoint Presentation</vt:lpstr>
      <vt:lpstr>PowerPoint Presentation</vt:lpstr>
      <vt:lpstr> </vt:lpstr>
      <vt:lpstr> </vt:lpstr>
      <vt:lpstr>PowerPoint Presentation</vt:lpstr>
      <vt:lpstr>PowerPoint Presentation</vt:lpstr>
      <vt:lpstr>Colorado River water management</vt:lpstr>
      <vt:lpstr>Colorado River water in Central Arizona</vt:lpstr>
      <vt:lpstr>PowerPoint Presentation</vt:lpstr>
      <vt:lpstr>Who owns the water?</vt:lpstr>
      <vt:lpstr>Colorado River Water Use in Central Arizona* </vt:lpstr>
      <vt:lpstr>Colorado River Water Use Among Municipal Providers in Central Arizona* </vt:lpstr>
      <vt:lpstr>Tap Water Sources Among Municipal Providers in Central Arizona* </vt:lpstr>
      <vt:lpstr>Colorado River Water Delivered as Tap Water in Central Arizona* </vt:lpstr>
      <vt:lpstr>Phoenix Water’s Colorado River Vulnerability</vt:lpstr>
      <vt:lpstr>PowerPoint Presentation</vt:lpstr>
      <vt:lpstr>PowerPoint Presentation</vt:lpstr>
      <vt:lpstr>PowerPoint Presentation</vt:lpstr>
      <vt:lpstr>PowerPoint Presentation</vt:lpstr>
      <vt:lpstr>PowerPoint Presentation</vt:lpstr>
      <vt:lpstr>Land use &amp; zoning</vt:lpstr>
      <vt:lpstr>PowerPoint Presentation</vt:lpstr>
      <vt:lpstr>PowerPoint Presentation</vt:lpstr>
      <vt:lpstr>Desert cities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Kathryn Sorensen</dc:creator>
  <cp:lastModifiedBy>Kathryn Sorensen</cp:lastModifiedBy>
  <cp:revision>35</cp:revision>
  <dcterms:created xsi:type="dcterms:W3CDTF">2023-01-04T18:55:05Z</dcterms:created>
  <dcterms:modified xsi:type="dcterms:W3CDTF">2023-02-06T23:54:50Z</dcterms:modified>
</cp:coreProperties>
</file>