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19"/>
  </p:notesMasterIdLst>
  <p:sldIdLst>
    <p:sldId id="2085849817" r:id="rId4"/>
    <p:sldId id="2085849818" r:id="rId5"/>
    <p:sldId id="326" r:id="rId6"/>
    <p:sldId id="300" r:id="rId7"/>
    <p:sldId id="2085849826" r:id="rId8"/>
    <p:sldId id="2085849827" r:id="rId9"/>
    <p:sldId id="3892" r:id="rId10"/>
    <p:sldId id="2085849820" r:id="rId11"/>
    <p:sldId id="303" r:id="rId12"/>
    <p:sldId id="334" r:id="rId13"/>
    <p:sldId id="2085849828" r:id="rId14"/>
    <p:sldId id="2085849829" r:id="rId15"/>
    <p:sldId id="2085849821" r:id="rId16"/>
    <p:sldId id="2085849830" r:id="rId17"/>
    <p:sldId id="2085849823" r:id="rId18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7E90"/>
    <a:srgbClr val="5B6A79"/>
    <a:srgbClr val="FF8865"/>
    <a:srgbClr val="00AEEF"/>
    <a:srgbClr val="FFFFFF"/>
    <a:srgbClr val="C9F0FF"/>
    <a:srgbClr val="72C45A"/>
    <a:srgbClr val="73C359"/>
    <a:srgbClr val="5B7077"/>
    <a:srgbClr val="879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6" autoAdjust="0"/>
    <p:restoredTop sz="73204" autoAdjust="0"/>
  </p:normalViewPr>
  <p:slideViewPr>
    <p:cSldViewPr snapToGrid="0" snapToObjects="1">
      <p:cViewPr varScale="1">
        <p:scale>
          <a:sx n="69" d="100"/>
          <a:sy n="69" d="100"/>
        </p:scale>
        <p:origin x="1829" y="67"/>
      </p:cViewPr>
      <p:guideLst>
        <p:guide orient="horz" pos="13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299179124436804E-2"/>
          <c:y val="2.8340324081850589E-2"/>
          <c:w val="0.96729933834254622"/>
          <c:h val="0.879128619223706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1CE-4DB6-9958-B79D308D4A1B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CE-4DB6-9958-B79D308D4A1B}"/>
              </c:ext>
            </c:extLst>
          </c:dPt>
          <c:dPt>
            <c:idx val="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CE-4DB6-9958-B79D308D4A1B}"/>
              </c:ext>
            </c:extLst>
          </c:dPt>
          <c:dPt>
            <c:idx val="3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1CE-4DB6-9958-B79D308D4A1B}"/>
              </c:ext>
            </c:extLst>
          </c:dPt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1CE-4DB6-9958-B79D308D4A1B}"/>
              </c:ext>
            </c:extLst>
          </c:dPt>
          <c:dPt>
            <c:idx val="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1CE-4DB6-9958-B79D308D4A1B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1CE-4DB6-9958-B79D308D4A1B}"/>
              </c:ext>
            </c:extLst>
          </c:dPt>
          <c:dPt>
            <c:idx val="2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1CE-4DB6-9958-B79D308D4A1B}"/>
              </c:ext>
            </c:extLst>
          </c:dPt>
          <c:dPt>
            <c:idx val="2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71CE-4DB6-9958-B79D308D4A1B}"/>
              </c:ext>
            </c:extLst>
          </c:dPt>
          <c:dPt>
            <c:idx val="2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71CE-4DB6-9958-B79D308D4A1B}"/>
              </c:ext>
            </c:extLst>
          </c:dPt>
          <c:dPt>
            <c:idx val="3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71CE-4DB6-9958-B79D308D4A1B}"/>
              </c:ext>
            </c:extLst>
          </c:dPt>
          <c:dPt>
            <c:idx val="3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1CE-4DB6-9958-B79D308D4A1B}"/>
              </c:ext>
            </c:extLst>
          </c:dPt>
          <c:dPt>
            <c:idx val="4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1CE-4DB6-9958-B79D308D4A1B}"/>
              </c:ext>
            </c:extLst>
          </c:dPt>
          <c:dPt>
            <c:idx val="5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71CE-4DB6-9958-B79D308D4A1B}"/>
              </c:ext>
            </c:extLst>
          </c:dPt>
          <c:dPt>
            <c:idx val="5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71CE-4DB6-9958-B79D308D4A1B}"/>
              </c:ext>
            </c:extLst>
          </c:dPt>
          <c:dPt>
            <c:idx val="5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71CE-4DB6-9958-B79D308D4A1B}"/>
              </c:ext>
            </c:extLst>
          </c:dPt>
          <c:dPt>
            <c:idx val="6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71CE-4DB6-9958-B79D308D4A1B}"/>
              </c:ext>
            </c:extLst>
          </c:dPt>
          <c:dPt>
            <c:idx val="6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71CE-4DB6-9958-B79D308D4A1B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>
                  <c:v>7.0000000000000007E-2</c:v>
                </c:pt>
                <c:pt idx="1">
                  <c:v>0.05</c:v>
                </c:pt>
                <c:pt idx="2">
                  <c:v>0.04</c:v>
                </c:pt>
                <c:pt idx="3">
                  <c:v>0.11</c:v>
                </c:pt>
                <c:pt idx="4">
                  <c:v>0.18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71CE-4DB6-9958-B79D308D4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34911071"/>
        <c:axId val="2134912511"/>
      </c:barChart>
      <c:catAx>
        <c:axId val="2134911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912511"/>
        <c:crosses val="autoZero"/>
        <c:auto val="1"/>
        <c:lblAlgn val="ctr"/>
        <c:lblOffset val="100"/>
        <c:noMultiLvlLbl val="0"/>
      </c:catAx>
      <c:valAx>
        <c:axId val="2134912511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134911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44442580152157E-2"/>
          <c:y val="5.4306228864277377E-2"/>
          <c:w val="0.95577121060555359"/>
          <c:h val="0.82974138189301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52-4F0D-A8F8-772A5061B4C1}"/>
              </c:ext>
            </c:extLst>
          </c:dPt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52-4F0D-A8F8-772A5061B4C1}"/>
              </c:ext>
            </c:extLst>
          </c:dPt>
          <c:dPt>
            <c:idx val="5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2D-4A92-9B9A-773010F0B5F5}"/>
              </c:ext>
            </c:extLst>
          </c:dPt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149.1</c:v>
                </c:pt>
                <c:pt idx="1">
                  <c:v>156.69999999999999</c:v>
                </c:pt>
                <c:pt idx="2">
                  <c:v>147.1</c:v>
                </c:pt>
                <c:pt idx="3">
                  <c:v>84.9</c:v>
                </c:pt>
                <c:pt idx="4">
                  <c:v>280.7</c:v>
                </c:pt>
                <c:pt idx="5">
                  <c:v>251</c:v>
                </c:pt>
                <c:pt idx="6">
                  <c:v>225.6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52-4F0D-A8F8-772A5061B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078111039"/>
        <c:axId val="1078110623"/>
      </c:barChart>
      <c:catAx>
        <c:axId val="1078111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8110623"/>
        <c:crosses val="autoZero"/>
        <c:auto val="1"/>
        <c:lblAlgn val="ctr"/>
        <c:lblOffset val="100"/>
        <c:noMultiLvlLbl val="0"/>
      </c:catAx>
      <c:valAx>
        <c:axId val="107811062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78111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610163383938045E-2"/>
          <c:y val="3.4188289051112424E-2"/>
          <c:w val="0.98738983661606183"/>
          <c:h val="0.87116808005275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Foreclosures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B5-4F2D-BA4F-4E55B9817A21}"/>
              </c:ext>
            </c:extLst>
          </c:dPt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74B-43A9-B549-F7B75167D604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4B-43A9-B549-F7B75167D604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EF-8F43-AE92-30783528EC70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EF-8F43-AE92-30783528EC70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4B-43A9-B549-F7B75167D60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BAC0EE1-C1DB-4C34-A930-67320B443EC6}" type="VALUE">
                      <a:rPr lang="en-US" sz="20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4B5-4F2D-BA4F-4E55B9817A21}"/>
                </c:ext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4B-43A9-B549-F7B75167D604}"/>
                </c:ext>
              </c:extLst>
            </c:dLbl>
            <c:dLbl>
              <c:idx val="5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4B-43A9-B549-F7B75167D6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676535</c:v>
                </c:pt>
                <c:pt idx="1">
                  <c:v>624753</c:v>
                </c:pt>
                <c:pt idx="2">
                  <c:v>493066</c:v>
                </c:pt>
                <c:pt idx="3">
                  <c:v>214323</c:v>
                </c:pt>
                <c:pt idx="4">
                  <c:v>151153</c:v>
                </c:pt>
                <c:pt idx="5">
                  <c:v>324273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B5-4F2D-BA4F-4E55B9817A2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-27"/>
        <c:axId val="671062784"/>
        <c:axId val="671064032"/>
      </c:barChart>
      <c:catAx>
        <c:axId val="67106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064032"/>
        <c:crosses val="autoZero"/>
        <c:auto val="1"/>
        <c:lblAlgn val="ctr"/>
        <c:lblOffset val="100"/>
        <c:noMultiLvlLbl val="0"/>
      </c:catAx>
      <c:valAx>
        <c:axId val="671064032"/>
        <c:scaling>
          <c:orientation val="minMax"/>
          <c:max val="750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67106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Active Listings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31-4AA4-BE94-7C082D081E9C}"/>
              </c:ext>
            </c:extLst>
          </c:dPt>
          <c:dPt>
            <c:idx val="5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31-4AA4-BE94-7C082D081E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Sheet1!$B$2:$B$8</c:f>
              <c:numCache>
                <c:formatCode>#,##0</c:formatCode>
                <c:ptCount val="7"/>
                <c:pt idx="0">
                  <c:v>1253065</c:v>
                </c:pt>
                <c:pt idx="1">
                  <c:v>1156470</c:v>
                </c:pt>
                <c:pt idx="2">
                  <c:v>1180347</c:v>
                </c:pt>
                <c:pt idx="3">
                  <c:v>927807</c:v>
                </c:pt>
                <c:pt idx="4">
                  <c:v>447088</c:v>
                </c:pt>
                <c:pt idx="5">
                  <c:v>479069</c:v>
                </c:pt>
                <c:pt idx="6">
                  <c:v>582032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1-4AA4-BE94-7C082D081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75717279"/>
        <c:axId val="75722079"/>
      </c:barChart>
      <c:catAx>
        <c:axId val="75717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6C7E9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079"/>
        <c:crosses val="autoZero"/>
        <c:auto val="1"/>
        <c:lblAlgn val="ctr"/>
        <c:lblOffset val="100"/>
        <c:noMultiLvlLbl val="0"/>
      </c:catAx>
      <c:valAx>
        <c:axId val="7572207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5717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Pending Listings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31-4AA4-BE94-7C082D081E9C}"/>
              </c:ext>
            </c:extLst>
          </c:dPt>
          <c:dPt>
            <c:idx val="5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31-4AA4-BE94-7C082D081E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Sheet1!$B$2:$B$8</c:f>
              <c:numCache>
                <c:formatCode>#,##0</c:formatCode>
                <c:ptCount val="7"/>
                <c:pt idx="0">
                  <c:v>449155</c:v>
                </c:pt>
                <c:pt idx="1">
                  <c:v>443987</c:v>
                </c:pt>
                <c:pt idx="2">
                  <c:v>454030</c:v>
                </c:pt>
                <c:pt idx="3">
                  <c:v>461461</c:v>
                </c:pt>
                <c:pt idx="4">
                  <c:v>655553</c:v>
                </c:pt>
                <c:pt idx="5">
                  <c:v>562254</c:v>
                </c:pt>
                <c:pt idx="6">
                  <c:v>460276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1-4AA4-BE94-7C082D081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75717279"/>
        <c:axId val="75722079"/>
      </c:barChart>
      <c:catAx>
        <c:axId val="75717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6C7E9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079"/>
        <c:crosses val="autoZero"/>
        <c:auto val="1"/>
        <c:lblAlgn val="ctr"/>
        <c:lblOffset val="100"/>
        <c:noMultiLvlLbl val="0"/>
      </c:catAx>
      <c:valAx>
        <c:axId val="7572207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5717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Existing Home 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31-4AA4-BE94-7C082D081E9C}"/>
              </c:ext>
            </c:extLst>
          </c:dPt>
          <c:dPt>
            <c:idx val="5"/>
            <c:invertIfNegative val="0"/>
            <c:bubble3D val="0"/>
            <c:spPr>
              <a:solidFill>
                <a:srgbClr val="FF8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31-4AA4-BE94-7C082D081E9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Sheet1!$B$2:$B$8</c:f>
              <c:numCache>
                <c:formatCode>#,##0</c:formatCode>
                <c:ptCount val="7"/>
                <c:pt idx="0">
                  <c:v>5560000</c:v>
                </c:pt>
                <c:pt idx="1">
                  <c:v>5430000</c:v>
                </c:pt>
                <c:pt idx="2">
                  <c:v>5230000</c:v>
                </c:pt>
                <c:pt idx="3">
                  <c:v>4370000</c:v>
                </c:pt>
                <c:pt idx="4">
                  <c:v>5960000</c:v>
                </c:pt>
                <c:pt idx="5">
                  <c:v>5570000</c:v>
                </c:pt>
                <c:pt idx="6">
                  <c:v>4280000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1-4AA4-BE94-7C082D081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75717279"/>
        <c:axId val="75722079"/>
      </c:barChart>
      <c:catAx>
        <c:axId val="757172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6C7E9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079"/>
        <c:crosses val="autoZero"/>
        <c:auto val="1"/>
        <c:lblAlgn val="ctr"/>
        <c:lblOffset val="100"/>
        <c:noMultiLvlLbl val="0"/>
      </c:catAx>
      <c:valAx>
        <c:axId val="7572207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5717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https://www.thefreedictionary.com/unicorn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52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https://www.freddiemac.com/research/indices/house-price-index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087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https://www.showingtime.com/showingtime-showing-index/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83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https://www.attomdata.com/news/market-trends/foreclosures/attom-year-end-2022-u-s-foreclosure-market-report/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223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83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726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https://www.nar.realtor/research-and-statistics/housing-statistics/existing-home-sales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68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7560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049338"/>
            <a:ext cx="8382000" cy="5313362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lnSpc>
                <a:spcPct val="100000"/>
              </a:lnSpc>
              <a:buNone/>
              <a:defRPr sz="18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800"/>
            </a:lvl4pPr>
            <a:lvl5pPr marL="18288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 dirty="0"/>
              <a:t>Longer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0"/>
            <a:ext cx="5294245" cy="5981700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+mj-lt"/>
              <a:buAutoNum type="arabicPeriod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Numbered list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98786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40">
          <p15:clr>
            <a:srgbClr val="FBAE40"/>
          </p15:clr>
        </p15:guide>
        <p15:guide id="3" pos="5520">
          <p15:clr>
            <a:srgbClr val="FBAE40"/>
          </p15:clr>
        </p15:guide>
        <p15:guide id="4" orient="horz" pos="40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0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1"/>
            <a:ext cx="5294245" cy="5981699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8137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pos="552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3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Takeaway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106517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1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299057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6B2F37F-9D68-CC46-BA8F-7AEACE4D2F4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19061"/>
            <a:ext cx="9144000" cy="34389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5BE6B-DF87-5443-8C85-A8EC575C69F1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14ADF0"/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C0508-A3FF-B544-9C08-C92EFC28EB7C}"/>
              </a:ext>
            </a:extLst>
          </p:cNvPr>
          <p:cNvSpPr/>
          <p:nvPr userDrawn="1"/>
        </p:nvSpPr>
        <p:spPr>
          <a:xfrm>
            <a:off x="8255000" y="0"/>
            <a:ext cx="889000" cy="3429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8F066A-9A81-9A47-8ADF-2DA3FBFC9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0"/>
            <a:ext cx="7858125" cy="3429000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E2DCCE-664F-FB43-8AAF-F78641D426D1}"/>
              </a:ext>
            </a:extLst>
          </p:cNvPr>
          <p:cNvSpPr/>
          <p:nvPr userDrawn="1"/>
        </p:nvSpPr>
        <p:spPr>
          <a:xfrm>
            <a:off x="7739289" y="1173163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5502D462-75B2-554D-A735-99FF94B3C0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3426" y="1257300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355286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2" y="1406151"/>
            <a:ext cx="8381998" cy="5029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7A7E9-8253-B04C-B93F-A56C512463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15297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49826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08562" y="1016888"/>
            <a:ext cx="7572619" cy="5852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2B65D-D34D-8247-8935-E44B615B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33933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78369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871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4"/>
            <a:ext cx="8382000" cy="465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63" r:id="rId2"/>
    <p:sldLayoutId id="2147483679" r:id="rId3"/>
    <p:sldLayoutId id="2147483682" r:id="rId4"/>
    <p:sldLayoutId id="2147483673" r:id="rId5"/>
    <p:sldLayoutId id="2147483661" r:id="rId6"/>
    <p:sldLayoutId id="2147483674" r:id="rId7"/>
    <p:sldLayoutId id="2147483662" r:id="rId8"/>
    <p:sldLayoutId id="2147483677" r:id="rId9"/>
    <p:sldLayoutId id="2147483676" r:id="rId10"/>
    <p:sldLayoutId id="2147483684" r:id="rId11"/>
    <p:sldLayoutId id="2147483683" r:id="rId12"/>
    <p:sldLayoutId id="214748368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B9A3-FC9B-455E-BEC1-FF1BD9DBB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‘Unicorn Years’</a:t>
            </a:r>
          </a:p>
        </p:txBody>
      </p:sp>
      <p:pic>
        <p:nvPicPr>
          <p:cNvPr id="6" name="Picture Placeholder 5" descr="A white unicorn under a roof&#10;&#10;Description automatically generated with low confidence">
            <a:extLst>
              <a:ext uri="{FF2B5EF4-FFF2-40B4-BE49-F238E27FC236}">
                <a16:creationId xmlns:a16="http://schemas.microsoft.com/office/drawing/2014/main" id="{BD819E58-F27D-44FF-748A-0B2EF2FB6E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76427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B03264-8D12-3A64-CE45-F347A7751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5319" cy="515186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FD4EEC-9CA1-9CE2-86FA-B24FDE11506C}"/>
              </a:ext>
            </a:extLst>
          </p:cNvPr>
          <p:cNvGrpSpPr/>
          <p:nvPr/>
        </p:nvGrpSpPr>
        <p:grpSpPr>
          <a:xfrm>
            <a:off x="465732" y="5188106"/>
            <a:ext cx="8212536" cy="1377174"/>
            <a:chOff x="318147" y="2497873"/>
            <a:chExt cx="8212536" cy="137717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C4E7C0F-246A-8120-994E-7250E33C40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439" t="30813" r="70366" b="61816"/>
            <a:stretch/>
          </p:blipFill>
          <p:spPr>
            <a:xfrm>
              <a:off x="318147" y="2497873"/>
              <a:ext cx="5482089" cy="102412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06FFC2-43EC-C0E3-46C3-AA7287B601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789" t="72158" r="49468" b="20795"/>
            <a:stretch/>
          </p:blipFill>
          <p:spPr>
            <a:xfrm>
              <a:off x="613317" y="3429000"/>
              <a:ext cx="7917366" cy="4460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6340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AEB7B-8B69-2A0D-93CC-E5649A4FC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190" y="1606501"/>
            <a:ext cx="7493619" cy="4837043"/>
          </a:xfrm>
        </p:spPr>
        <p:txBody>
          <a:bodyPr/>
          <a:lstStyle/>
          <a:p>
            <a:br>
              <a:rPr lang="en-US" sz="3200" dirty="0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br>
              <a:rPr lang="en-US" sz="3200" dirty="0"/>
            </a:br>
            <a:endParaRPr lang="en-US" sz="3200" b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F59E3C-87D1-09C7-AAD3-3F656BE13219}"/>
              </a:ext>
            </a:extLst>
          </p:cNvPr>
          <p:cNvSpPr txBox="1"/>
          <p:nvPr/>
        </p:nvSpPr>
        <p:spPr>
          <a:xfrm>
            <a:off x="1148575" y="4123336"/>
            <a:ext cx="69973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is our attempt to disconnect the benefits of the strong housing market of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83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9B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83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83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83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Q2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from the pain so many experienced during that time.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038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171110-E434-A67C-C9C5-9888DF1066B2}"/>
              </a:ext>
            </a:extLst>
          </p:cNvPr>
          <p:cNvSpPr txBox="1"/>
          <p:nvPr/>
        </p:nvSpPr>
        <p:spPr>
          <a:xfrm>
            <a:off x="696950" y="1562196"/>
            <a:ext cx="775009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83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‘Unicorn’ Years 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384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038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Picture Placeholder 19" descr="A white unicorn under a roof&#10;&#10;Description automatically generated with low confidence">
            <a:extLst>
              <a:ext uri="{FF2B5EF4-FFF2-40B4-BE49-F238E27FC236}">
                <a16:creationId xmlns:a16="http://schemas.microsoft.com/office/drawing/2014/main" id="{9C8BFE9F-9B59-7F2A-F03C-0FFF76A0607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3329A5C-D30C-E5DE-CF2E-486073A14794}"/>
              </a:ext>
            </a:extLst>
          </p:cNvPr>
          <p:cNvSpPr txBox="1"/>
          <p:nvPr/>
        </p:nvSpPr>
        <p:spPr>
          <a:xfrm>
            <a:off x="1148575" y="2868239"/>
            <a:ext cx="68468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03840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our new term for the housing market during the ‘pandemic’ years.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038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951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C94E54-50A7-F63D-886C-4F4D73B6F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Appreciation = Pre-Unicorn Years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2BCD2-E102-E9C0-689E-3D0119127C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0000"/>
                    <a:lumOff val="40000"/>
                  </a:schemeClr>
                </a:solidFill>
              </a:rPr>
              <a:t>Home Price Appreciation, Seasonally Adjusted, Rounded to Nearest Full #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C7D70B4-225B-4A62-C877-1A155B1569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5598479"/>
              </p:ext>
            </p:extLst>
          </p:nvPr>
        </p:nvGraphicFramePr>
        <p:xfrm>
          <a:off x="208230" y="1510215"/>
          <a:ext cx="8673219" cy="4929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885130C-C9AF-A1FD-00C6-6896360CDB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dirty="0"/>
              <a:t>Source: Freddie Mac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358389-C229-6E50-8075-FD911AA6472B}"/>
              </a:ext>
            </a:extLst>
          </p:cNvPr>
          <p:cNvGrpSpPr/>
          <p:nvPr/>
        </p:nvGrpSpPr>
        <p:grpSpPr>
          <a:xfrm>
            <a:off x="4912228" y="5252411"/>
            <a:ext cx="2135340" cy="723276"/>
            <a:chOff x="4661214" y="5250699"/>
            <a:chExt cx="2135340" cy="7232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C45A91-5AEE-546B-357B-EAA407871D64}"/>
                </a:ext>
              </a:extLst>
            </p:cNvPr>
            <p:cNvSpPr txBox="1"/>
            <p:nvPr/>
          </p:nvSpPr>
          <p:spPr>
            <a:xfrm>
              <a:off x="5135253" y="5666198"/>
              <a:ext cx="1661301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16" name="Picture 15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791607FF-9216-D671-189E-C2D4B4ACE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1214" y="5250699"/>
              <a:ext cx="713796" cy="713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063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5D0775-077F-AD68-DCDA-97013A63B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3A9BFD-A4A3-3496-5CDA-630E9C7F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A6DE6-0DE9-F622-C94A-D90D2F8754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7EABB7-8982-7004-EA16-A46D27080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669" y="0"/>
            <a:ext cx="9335589" cy="669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121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FE95EF-3485-C8E5-477E-FF6EACF76E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01D370-972D-AF49-4A28-B687253E8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7C6F0-78A5-51E9-7B95-4C99037A1B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89D485E-84F1-0CC9-B3A0-2BB4A6107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" y="78378"/>
            <a:ext cx="9265920" cy="6779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56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indoor, computer&#10;&#10;Description automatically generated">
            <a:extLst>
              <a:ext uri="{FF2B5EF4-FFF2-40B4-BE49-F238E27FC236}">
                <a16:creationId xmlns:a16="http://schemas.microsoft.com/office/drawing/2014/main" id="{D6FF2F31-1BE9-0D49-ADD5-AB73B0BD63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83"/>
          <a:stretch/>
        </p:blipFill>
        <p:spPr>
          <a:xfrm>
            <a:off x="0" y="1166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BAD1B0-8280-3549-BD7D-251E20C8AF7D}"/>
              </a:ext>
            </a:extLst>
          </p:cNvPr>
          <p:cNvSpPr/>
          <p:nvPr/>
        </p:nvSpPr>
        <p:spPr>
          <a:xfrm>
            <a:off x="0" y="-1166"/>
            <a:ext cx="4015946" cy="6858000"/>
          </a:xfrm>
          <a:prstGeom prst="rect">
            <a:avLst/>
          </a:prstGeom>
          <a:solidFill>
            <a:srgbClr val="0000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8A7F3-3B34-F44C-8FB3-ED760E87EECC}"/>
              </a:ext>
            </a:extLst>
          </p:cNvPr>
          <p:cNvSpPr/>
          <p:nvPr/>
        </p:nvSpPr>
        <p:spPr>
          <a:xfrm>
            <a:off x="-1" y="3811448"/>
            <a:ext cx="4015945" cy="9233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EF199E-B11E-044B-8794-B5073D2A5157}"/>
              </a:ext>
            </a:extLst>
          </p:cNvPr>
          <p:cNvSpPr/>
          <p:nvPr/>
        </p:nvSpPr>
        <p:spPr>
          <a:xfrm>
            <a:off x="12352" y="0"/>
            <a:ext cx="3954158" cy="3811448"/>
          </a:xfrm>
          <a:prstGeom prst="rect">
            <a:avLst/>
          </a:prstGeom>
          <a:solidFill>
            <a:srgbClr val="3B3838">
              <a:alpha val="83137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C80BCA-AE36-C740-8936-4F713BD18D18}"/>
              </a:ext>
            </a:extLst>
          </p:cNvPr>
          <p:cNvSpPr txBox="1"/>
          <p:nvPr/>
        </p:nvSpPr>
        <p:spPr>
          <a:xfrm>
            <a:off x="37070" y="357476"/>
            <a:ext cx="396651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cs typeface="Aharoni" panose="02010803020104030203" pitchFamily="2" charset="-79"/>
              </a:rPr>
              <a:t>HEADLINES</a:t>
            </a:r>
            <a:r>
              <a:rPr lang="en-US" sz="6000" b="1" dirty="0">
                <a:solidFill>
                  <a:schemeClr val="bg1"/>
                </a:solidFill>
                <a:cs typeface="Aharoni" panose="02010803020104030203" pitchFamily="2" charset="-79"/>
              </a:rPr>
              <a:t> </a:t>
            </a:r>
          </a:p>
          <a:p>
            <a:pPr algn="ctr"/>
            <a:r>
              <a:rPr lang="en-US" sz="4000" dirty="0">
                <a:solidFill>
                  <a:schemeClr val="bg2">
                    <a:lumMod val="90000"/>
                  </a:schemeClr>
                </a:solidFill>
                <a:cs typeface="Aharoni" panose="02010803020104030203" pitchFamily="2" charset="-79"/>
              </a:rPr>
              <a:t>DO MORE TO </a:t>
            </a:r>
          </a:p>
          <a:p>
            <a:pPr algn="ctr"/>
            <a:r>
              <a:rPr lang="en-US" sz="8000" dirty="0">
                <a:solidFill>
                  <a:schemeClr val="bg1"/>
                </a:solidFill>
                <a:latin typeface="Chiller" panose="020F0502020204030204" pitchFamily="34" charset="0"/>
                <a:cs typeface="Chiller" panose="020F0502020204030204" pitchFamily="34" charset="0"/>
              </a:rPr>
              <a:t>TERRIFY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4000" dirty="0">
                <a:solidFill>
                  <a:schemeClr val="bg2">
                    <a:lumMod val="90000"/>
                  </a:schemeClr>
                </a:solidFill>
              </a:rPr>
              <a:t>THAN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8DA84F-42D5-F546-BB13-BB22ADBAB685}"/>
              </a:ext>
            </a:extLst>
          </p:cNvPr>
          <p:cNvSpPr txBox="1"/>
          <p:nvPr/>
        </p:nvSpPr>
        <p:spPr>
          <a:xfrm>
            <a:off x="61787" y="3972826"/>
            <a:ext cx="390472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Kannada MN" pitchFamily="2" charset="0"/>
                <a:cs typeface="Kannada MN" pitchFamily="2" charset="0"/>
              </a:rPr>
              <a:t>CLARIFY</a:t>
            </a:r>
          </a:p>
        </p:txBody>
      </p:sp>
      <p:pic>
        <p:nvPicPr>
          <p:cNvPr id="10" name="Picture 9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D84D414-5795-AF48-9DD4-C2F5F102DD7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700" y="6252421"/>
            <a:ext cx="26924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6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383C5B0-760E-48AC-B67E-774DDBDB48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061313"/>
              </p:ext>
            </p:extLst>
          </p:nvPr>
        </p:nvGraphicFramePr>
        <p:xfrm>
          <a:off x="232915" y="1535465"/>
          <a:ext cx="8773064" cy="500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2044A57-CE80-4239-9065-31314E6E9F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 err="1"/>
              <a:t>ShowingTime</a:t>
            </a:r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1F2CB2E-92F7-2AF4-F761-6065BA42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Showing Traffic Above ‘Unicorn Years’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058-954E-4527-A6D2-9E39478161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7825" y="952453"/>
            <a:ext cx="8385175" cy="308458"/>
          </a:xfrm>
        </p:spPr>
        <p:txBody>
          <a:bodyPr/>
          <a:lstStyle/>
          <a:p>
            <a:r>
              <a:rPr lang="en-US" sz="2000" dirty="0"/>
              <a:t>Showing Index for </a:t>
            </a:r>
            <a:r>
              <a:rPr lang="en-US" dirty="0"/>
              <a:t>April</a:t>
            </a:r>
            <a:r>
              <a:rPr lang="en-US" sz="2000" dirty="0"/>
              <a:t> over the Last 7 Years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929882-18C6-394D-51AC-CAAED7FAB942}"/>
              </a:ext>
            </a:extLst>
          </p:cNvPr>
          <p:cNvGrpSpPr/>
          <p:nvPr/>
        </p:nvGrpSpPr>
        <p:grpSpPr>
          <a:xfrm>
            <a:off x="5338259" y="5231629"/>
            <a:ext cx="2060068" cy="723276"/>
            <a:chOff x="4661214" y="5250699"/>
            <a:chExt cx="2060068" cy="72327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CCB38E-B7F5-65F0-77C3-1F8720F60BD4}"/>
                </a:ext>
              </a:extLst>
            </p:cNvPr>
            <p:cNvSpPr txBox="1"/>
            <p:nvPr/>
          </p:nvSpPr>
          <p:spPr>
            <a:xfrm>
              <a:off x="5135253" y="5666198"/>
              <a:ext cx="1586029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9" name="Picture 8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C5337131-C261-9B1D-0875-28175E44F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1214" y="5250699"/>
              <a:ext cx="713796" cy="713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0735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1953C7-428C-418D-8387-A0EA9E906B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ATTOM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7378F5-7FA8-4378-984B-0C5A6194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Fewer Foreclosures During ‘Unicorn’ Years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DD38D-B944-48FE-8593-FBFD098FD0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U.S. Properties with Foreclosure Filings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8EA7E8-1752-4804-BBF2-96E0A93DEC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0162027"/>
              </p:ext>
            </p:extLst>
          </p:nvPr>
        </p:nvGraphicFramePr>
        <p:xfrm>
          <a:off x="270164" y="1117984"/>
          <a:ext cx="8496011" cy="5362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7E58F1E-A7E2-0F35-EFED-536605BCFF3E}"/>
              </a:ext>
            </a:extLst>
          </p:cNvPr>
          <p:cNvGrpSpPr/>
          <p:nvPr/>
        </p:nvGrpSpPr>
        <p:grpSpPr>
          <a:xfrm>
            <a:off x="4912228" y="5231629"/>
            <a:ext cx="2135340" cy="733667"/>
            <a:chOff x="4661214" y="5250699"/>
            <a:chExt cx="2135340" cy="7336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A41994-0D85-9D78-432A-64C67EC571D6}"/>
                </a:ext>
              </a:extLst>
            </p:cNvPr>
            <p:cNvSpPr txBox="1"/>
            <p:nvPr/>
          </p:nvSpPr>
          <p:spPr>
            <a:xfrm>
              <a:off x="5135253" y="5676589"/>
              <a:ext cx="1661301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15" name="Picture 14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AD1FA8A8-F556-8CDE-18FB-CF541186B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1214" y="5250699"/>
              <a:ext cx="713796" cy="713796"/>
            </a:xfrm>
            <a:prstGeom prst="rect">
              <a:avLst/>
            </a:prstGeom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270366-1FA4-C0EC-A321-49FA76ACC6CD}"/>
              </a:ext>
            </a:extLst>
          </p:cNvPr>
          <p:cNvCxnSpPr>
            <a:cxnSpLocks/>
          </p:cNvCxnSpPr>
          <p:nvPr/>
        </p:nvCxnSpPr>
        <p:spPr bwMode="auto">
          <a:xfrm>
            <a:off x="390525" y="2339690"/>
            <a:ext cx="8369047" cy="0"/>
          </a:xfrm>
          <a:prstGeom prst="line">
            <a:avLst/>
          </a:prstGeom>
          <a:ln w="76200" cap="rnd">
            <a:solidFill>
              <a:schemeClr val="tx1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1D3D57B-DB87-FE6B-78F3-02D57734E15D}"/>
              </a:ext>
            </a:extLst>
          </p:cNvPr>
          <p:cNvSpPr txBox="1"/>
          <p:nvPr/>
        </p:nvSpPr>
        <p:spPr>
          <a:xfrm>
            <a:off x="4627756" y="1885796"/>
            <a:ext cx="3989577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598,118 (Average: 2017– 2019)</a:t>
            </a:r>
          </a:p>
        </p:txBody>
      </p:sp>
    </p:spTree>
    <p:extLst>
      <p:ext uri="{BB962C8B-B14F-4D97-AF65-F5344CB8AC3E}">
        <p14:creationId xmlns:p14="http://schemas.microsoft.com/office/powerpoint/2010/main" val="289321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A020CF9-C91B-DC2A-8E61-D48F539A3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689173"/>
              </p:ext>
            </p:extLst>
          </p:nvPr>
        </p:nvGraphicFramePr>
        <p:xfrm>
          <a:off x="245327" y="1272208"/>
          <a:ext cx="8686800" cy="520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9A5561A8-079A-D760-0ACF-84A103640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/>
          <a:lstStyle/>
          <a:p>
            <a:r>
              <a:rPr lang="en-US" dirty="0"/>
              <a:t>Inventory of Homes for Sale &lt; Pre-Unicorn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8F3CD6-A506-291B-5EF9-C7CE2E1821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May of Each Year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B100956-DAD2-FFB1-6F44-E5F4338515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dirty="0"/>
              <a:t>Source: Realtor.com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B64D7F-8093-DAFD-7F06-AA9B6F39121B}"/>
              </a:ext>
            </a:extLst>
          </p:cNvPr>
          <p:cNvGrpSpPr/>
          <p:nvPr/>
        </p:nvGrpSpPr>
        <p:grpSpPr>
          <a:xfrm>
            <a:off x="5313669" y="5220852"/>
            <a:ext cx="2113038" cy="723276"/>
            <a:chOff x="4683516" y="5250699"/>
            <a:chExt cx="2113038" cy="7232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1ED84-555F-9713-46E8-BA5FA52571A5}"/>
                </a:ext>
              </a:extLst>
            </p:cNvPr>
            <p:cNvSpPr txBox="1"/>
            <p:nvPr/>
          </p:nvSpPr>
          <p:spPr>
            <a:xfrm>
              <a:off x="5135253" y="5666198"/>
              <a:ext cx="1661301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15" name="Picture 14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D517CFAA-E062-DC2E-A13C-C312D455D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3516" y="5250699"/>
              <a:ext cx="713796" cy="713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9933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33361D-794A-4E20-EC3D-75C9839C01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B41E89-C49B-E469-CA85-54C3C8A7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458B6-FC73-ECEC-C49B-555E7F8287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34E0D02C-9ED3-4674-8F7E-419131CB8CE0" descr="IMG_8168.jpeg">
            <a:extLst>
              <a:ext uri="{FF2B5EF4-FFF2-40B4-BE49-F238E27FC236}">
                <a16:creationId xmlns:a16="http://schemas.microsoft.com/office/drawing/2014/main" id="{54F5BAE5-7DFC-1FB9-CDBE-3EBD848E3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669"/>
            <a:ext cx="9144000" cy="662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63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C52DB8-180C-BCAA-06CE-6120D68827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55BEAE-421F-40D3-01CA-B2E24BBD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87F1B-9DCB-7018-06CC-D9704FF8D0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9722D23-0F52-3743-DE36-ECB920EB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7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026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A020CF9-C91B-DC2A-8E61-D48F539A3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971840"/>
              </p:ext>
            </p:extLst>
          </p:nvPr>
        </p:nvGraphicFramePr>
        <p:xfrm>
          <a:off x="245327" y="1272208"/>
          <a:ext cx="8686800" cy="520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9A5561A8-079A-D760-0ACF-84A103640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/>
          <a:lstStyle/>
          <a:p>
            <a:r>
              <a:rPr lang="en-US" dirty="0"/>
              <a:t>Pending Listings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8F3CD6-A506-291B-5EF9-C7CE2E1821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May of Each Year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B100956-DAD2-FFB1-6F44-E5F4338515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dirty="0"/>
              <a:t>Source: Realtor.com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B64D7F-8093-DAFD-7F06-AA9B6F39121B}"/>
              </a:ext>
            </a:extLst>
          </p:cNvPr>
          <p:cNvGrpSpPr/>
          <p:nvPr/>
        </p:nvGrpSpPr>
        <p:grpSpPr>
          <a:xfrm>
            <a:off x="5313669" y="5220852"/>
            <a:ext cx="2113038" cy="723276"/>
            <a:chOff x="4683516" y="5250699"/>
            <a:chExt cx="2113038" cy="7232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1ED84-555F-9713-46E8-BA5FA52571A5}"/>
                </a:ext>
              </a:extLst>
            </p:cNvPr>
            <p:cNvSpPr txBox="1"/>
            <p:nvPr/>
          </p:nvSpPr>
          <p:spPr>
            <a:xfrm>
              <a:off x="5135253" y="5666198"/>
              <a:ext cx="1661301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15" name="Picture 14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D517CFAA-E062-DC2E-A13C-C312D455D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3516" y="5250699"/>
              <a:ext cx="713796" cy="713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5374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86981F-1E3D-187C-ABA5-18A08502B4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0B39AB-1219-2EAE-5B14-5674DAB3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E0E2C-456E-80D3-0EEB-5C1534AFBE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134351F-C762-EE92-B4E5-BDD888135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59" y="0"/>
            <a:ext cx="9222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922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A020CF9-C91B-DC2A-8E61-D48F539A3C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758648"/>
              </p:ext>
            </p:extLst>
          </p:nvPr>
        </p:nvGraphicFramePr>
        <p:xfrm>
          <a:off x="245327" y="1272208"/>
          <a:ext cx="8686800" cy="520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9A5561A8-079A-D760-0ACF-84A103640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/>
          <a:lstStyle/>
          <a:p>
            <a:r>
              <a:rPr lang="en-US" dirty="0"/>
              <a:t>Existing Home Sales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8F3CD6-A506-291B-5EF9-C7CE2E1821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May of Each Year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B100956-DAD2-FFB1-6F44-E5F4338515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7350" y="6481046"/>
            <a:ext cx="8375650" cy="218439"/>
          </a:xfrm>
        </p:spPr>
        <p:txBody>
          <a:bodyPr/>
          <a:lstStyle/>
          <a:p>
            <a:r>
              <a:rPr lang="en-US" dirty="0"/>
              <a:t>Source: NAR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B64D7F-8093-DAFD-7F06-AA9B6F39121B}"/>
              </a:ext>
            </a:extLst>
          </p:cNvPr>
          <p:cNvGrpSpPr/>
          <p:nvPr/>
        </p:nvGrpSpPr>
        <p:grpSpPr>
          <a:xfrm>
            <a:off x="5313669" y="5220852"/>
            <a:ext cx="2113038" cy="723276"/>
            <a:chOff x="4683516" y="5250699"/>
            <a:chExt cx="2113038" cy="72327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1ED84-555F-9713-46E8-BA5FA52571A5}"/>
                </a:ext>
              </a:extLst>
            </p:cNvPr>
            <p:cNvSpPr txBox="1"/>
            <p:nvPr/>
          </p:nvSpPr>
          <p:spPr>
            <a:xfrm>
              <a:off x="5135253" y="5666198"/>
              <a:ext cx="1661301" cy="307777"/>
            </a:xfrm>
            <a:prstGeom prst="rect">
              <a:avLst/>
            </a:prstGeom>
            <a:solidFill>
              <a:srgbClr val="FF83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‘Unicorn’ Years</a:t>
              </a:r>
            </a:p>
          </p:txBody>
        </p:sp>
        <p:pic>
          <p:nvPicPr>
            <p:cNvPr id="15" name="Picture 14" descr="A white unicorn under a roof&#10;&#10;Description automatically generated with low confidence">
              <a:extLst>
                <a:ext uri="{FF2B5EF4-FFF2-40B4-BE49-F238E27FC236}">
                  <a16:creationId xmlns:a16="http://schemas.microsoft.com/office/drawing/2014/main" id="{D517CFAA-E062-DC2E-A13C-C312D455D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83516" y="5250699"/>
              <a:ext cx="713796" cy="713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9419390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KCM">
      <a:dk1>
        <a:srgbClr val="303840"/>
      </a:dk1>
      <a:lt1>
        <a:srgbClr val="FFFFFF"/>
      </a:lt1>
      <a:dk2>
        <a:srgbClr val="00AEEF"/>
      </a:dk2>
      <a:lt2>
        <a:srgbClr val="CCD5D8"/>
      </a:lt2>
      <a:accent1>
        <a:srgbClr val="00AEEF"/>
      </a:accent1>
      <a:accent2>
        <a:srgbClr val="73C359"/>
      </a:accent2>
      <a:accent3>
        <a:srgbClr val="FF8300"/>
      </a:accent3>
      <a:accent4>
        <a:srgbClr val="FD3A00"/>
      </a:accent4>
      <a:accent5>
        <a:srgbClr val="156FC1"/>
      </a:accent5>
      <a:accent6>
        <a:srgbClr val="FFFFFF"/>
      </a:accent6>
      <a:hlink>
        <a:srgbClr val="00AEEF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80679AB8EC6498D767140B0E37AE9" ma:contentTypeVersion="13" ma:contentTypeDescription="Create a new document." ma:contentTypeScope="" ma:versionID="943aa57036bd7e936e37dcb3f5bb4810">
  <xsd:schema xmlns:xsd="http://www.w3.org/2001/XMLSchema" xmlns:xs="http://www.w3.org/2001/XMLSchema" xmlns:p="http://schemas.microsoft.com/office/2006/metadata/properties" xmlns:ns2="f046aeed-f50b-4624-9bda-7d241e62a416" xmlns:ns3="2abab557-fa7f-4215-a2e0-e24fa1c400c9" targetNamespace="http://schemas.microsoft.com/office/2006/metadata/properties" ma:root="true" ma:fieldsID="3bce5cb4021ba8c010e098fd0ca28b85" ns2:_="" ns3:_="">
    <xsd:import namespace="f046aeed-f50b-4624-9bda-7d241e62a416"/>
    <xsd:import namespace="2abab557-fa7f-4215-a2e0-e24fa1c40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6aeed-f50b-4624-9bda-7d241e62a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ab557-fa7f-4215-a2e0-e24fa1c40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251830-9aa1-4d0e-a279-355669a3ab0d}" ma:internalName="TaxCatchAll" ma:showField="CatchAllData" ma:web="2abab557-fa7f-4215-a2e0-e24fa1c40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DAE69B-C3C8-4A52-BE25-5B85F7E8F5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6aeed-f50b-4624-9bda-7d241e62a416"/>
    <ds:schemaRef ds:uri="2abab557-fa7f-4215-a2e0-e24fa1c40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47F6BE-3B90-4AFA-8BD0-0F46B60D1E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21875</TotalTime>
  <Words>284</Words>
  <Application>Microsoft Office PowerPoint</Application>
  <PresentationFormat>On-screen Show (4:3)</PresentationFormat>
  <Paragraphs>55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Chiller</vt:lpstr>
      <vt:lpstr>Kannada MN</vt:lpstr>
      <vt:lpstr>Wingdings</vt:lpstr>
      <vt:lpstr>Standard Slides</vt:lpstr>
      <vt:lpstr>‘Unicorn Years’</vt:lpstr>
      <vt:lpstr>PowerPoint Presentation</vt:lpstr>
      <vt:lpstr>  </vt:lpstr>
      <vt:lpstr>Home Appreciation = Pre-Unicorn Years </vt:lpstr>
      <vt:lpstr>PowerPoint Presentation</vt:lpstr>
      <vt:lpstr>PowerPoint Presentation</vt:lpstr>
      <vt:lpstr>PowerPoint Presentation</vt:lpstr>
      <vt:lpstr>Showing Traffic Above ‘Unicorn Years’</vt:lpstr>
      <vt:lpstr>Fewer Foreclosures During ‘Unicorn’ Years </vt:lpstr>
      <vt:lpstr>Inventory of Homes for Sale &lt; Pre-Unicorn</vt:lpstr>
      <vt:lpstr>PowerPoint Presentation</vt:lpstr>
      <vt:lpstr>PowerPoint Presentation</vt:lpstr>
      <vt:lpstr>Pending Listings</vt:lpstr>
      <vt:lpstr>PowerPoint Presentation</vt:lpstr>
      <vt:lpstr>Existing Home Sales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275</cp:revision>
  <cp:lastPrinted>2023-01-25T13:54:15Z</cp:lastPrinted>
  <dcterms:created xsi:type="dcterms:W3CDTF">2021-06-23T14:31:32Z</dcterms:created>
  <dcterms:modified xsi:type="dcterms:W3CDTF">2023-06-26T20:30:22Z</dcterms:modified>
</cp:coreProperties>
</file>