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12192000"/>
  <p:embeddedFontLst>
    <p:embeddedFont>
      <p:font typeface="Calibri" panose="020F0502020204030204" pitchFamily="34" charset="0"/>
      <p:regular r:id="rId31"/>
      <p:bold r:id="rId32"/>
      <p:italic r:id="rId33"/>
      <p:boldItalic r:id="rId34"/>
    </p:embeddedFont>
    <p:embeddedFont>
      <p:font typeface="Montserrat" panose="00000500000000000000" pitchFamily="2" charset="0"/>
      <p:regular r:id="rId35"/>
      <p:bold r:id="rId36"/>
      <p: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3"/>
  </p:normalViewPr>
  <p:slideViewPr>
    <p:cSldViewPr snapToGrid="0" snapToObjects="1">
      <p:cViewPr>
        <p:scale>
          <a:sx n="100" d="100"/>
          <a:sy n="100" d="100"/>
        </p:scale>
        <p:origin x="954"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259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sv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18" Type="http://schemas.openxmlformats.org/officeDocument/2006/relationships/image" Target="../media/image47.svg"/><Relationship Id="rId26" Type="http://schemas.openxmlformats.org/officeDocument/2006/relationships/image" Target="../media/image55.png"/><Relationship Id="rId3" Type="http://schemas.openxmlformats.org/officeDocument/2006/relationships/image" Target="../media/image32.png"/><Relationship Id="rId21" Type="http://schemas.openxmlformats.org/officeDocument/2006/relationships/image" Target="../media/image50.svg"/><Relationship Id="rId7" Type="http://schemas.openxmlformats.org/officeDocument/2006/relationships/image" Target="../media/image36.png"/><Relationship Id="rId12" Type="http://schemas.openxmlformats.org/officeDocument/2006/relationships/image" Target="../media/image41.svg"/><Relationship Id="rId17" Type="http://schemas.openxmlformats.org/officeDocument/2006/relationships/image" Target="../media/image46.png"/><Relationship Id="rId25" Type="http://schemas.openxmlformats.org/officeDocument/2006/relationships/image" Target="../media/image54.svg"/><Relationship Id="rId2" Type="http://schemas.openxmlformats.org/officeDocument/2006/relationships/notesSlide" Target="../notesSlides/notesSlide21.xml"/><Relationship Id="rId16" Type="http://schemas.openxmlformats.org/officeDocument/2006/relationships/image" Target="../media/image45.svg"/><Relationship Id="rId20" Type="http://schemas.openxmlformats.org/officeDocument/2006/relationships/image" Target="../media/image49.png"/><Relationship Id="rId29" Type="http://schemas.openxmlformats.org/officeDocument/2006/relationships/image" Target="../media/image58.png"/><Relationship Id="rId1" Type="http://schemas.openxmlformats.org/officeDocument/2006/relationships/slideLayout" Target="../slideLayouts/slideLayout1.xml"/><Relationship Id="rId6" Type="http://schemas.openxmlformats.org/officeDocument/2006/relationships/image" Target="../media/image35.svg"/><Relationship Id="rId11" Type="http://schemas.openxmlformats.org/officeDocument/2006/relationships/image" Target="../media/image40.svg"/><Relationship Id="rId24" Type="http://schemas.openxmlformats.org/officeDocument/2006/relationships/image" Target="../media/image53.svg"/><Relationship Id="rId5" Type="http://schemas.openxmlformats.org/officeDocument/2006/relationships/image" Target="../media/image34.png"/><Relationship Id="rId15" Type="http://schemas.openxmlformats.org/officeDocument/2006/relationships/image" Target="../media/image44.png"/><Relationship Id="rId23" Type="http://schemas.openxmlformats.org/officeDocument/2006/relationships/image" Target="../media/image52.png"/><Relationship Id="rId28" Type="http://schemas.openxmlformats.org/officeDocument/2006/relationships/image" Target="../media/image57.svg"/><Relationship Id="rId10" Type="http://schemas.openxmlformats.org/officeDocument/2006/relationships/image" Target="../media/image39.png"/><Relationship Id="rId19" Type="http://schemas.openxmlformats.org/officeDocument/2006/relationships/image" Target="../media/image48.svg"/><Relationship Id="rId4" Type="http://schemas.openxmlformats.org/officeDocument/2006/relationships/image" Target="../media/image33.svg"/><Relationship Id="rId9" Type="http://schemas.openxmlformats.org/officeDocument/2006/relationships/image" Target="../media/image38.svg"/><Relationship Id="rId14" Type="http://schemas.openxmlformats.org/officeDocument/2006/relationships/image" Target="../media/image43.svg"/><Relationship Id="rId22" Type="http://schemas.openxmlformats.org/officeDocument/2006/relationships/image" Target="../media/image51.svg"/><Relationship Id="rId27" Type="http://schemas.openxmlformats.org/officeDocument/2006/relationships/image" Target="../media/image56.svg"/><Relationship Id="rId30" Type="http://schemas.openxmlformats.org/officeDocument/2006/relationships/image" Target="../media/image59.sv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6" Type="http://schemas.openxmlformats.org/officeDocument/2006/relationships/image" Target="../media/image84.svg"/><Relationship Id="rId117" Type="http://schemas.openxmlformats.org/officeDocument/2006/relationships/image" Target="../media/image175.png"/><Relationship Id="rId21" Type="http://schemas.openxmlformats.org/officeDocument/2006/relationships/image" Target="../media/image79.png"/><Relationship Id="rId42" Type="http://schemas.openxmlformats.org/officeDocument/2006/relationships/image" Target="../media/image100.svg"/><Relationship Id="rId47" Type="http://schemas.openxmlformats.org/officeDocument/2006/relationships/image" Target="../media/image105.png"/><Relationship Id="rId63" Type="http://schemas.openxmlformats.org/officeDocument/2006/relationships/image" Target="../media/image121.png"/><Relationship Id="rId68" Type="http://schemas.openxmlformats.org/officeDocument/2006/relationships/image" Target="../media/image126.svg"/><Relationship Id="rId84" Type="http://schemas.openxmlformats.org/officeDocument/2006/relationships/image" Target="../media/image142.svg"/><Relationship Id="rId89" Type="http://schemas.openxmlformats.org/officeDocument/2006/relationships/image" Target="../media/image147.png"/><Relationship Id="rId112" Type="http://schemas.openxmlformats.org/officeDocument/2006/relationships/image" Target="../media/image170.svg"/><Relationship Id="rId16" Type="http://schemas.openxmlformats.org/officeDocument/2006/relationships/image" Target="../media/image74.svg"/><Relationship Id="rId107" Type="http://schemas.openxmlformats.org/officeDocument/2006/relationships/image" Target="../media/image165.png"/><Relationship Id="rId11" Type="http://schemas.openxmlformats.org/officeDocument/2006/relationships/image" Target="../media/image69.png"/><Relationship Id="rId32" Type="http://schemas.openxmlformats.org/officeDocument/2006/relationships/image" Target="../media/image90.svg"/><Relationship Id="rId37" Type="http://schemas.openxmlformats.org/officeDocument/2006/relationships/image" Target="../media/image95.png"/><Relationship Id="rId53" Type="http://schemas.openxmlformats.org/officeDocument/2006/relationships/image" Target="../media/image111.png"/><Relationship Id="rId58" Type="http://schemas.openxmlformats.org/officeDocument/2006/relationships/image" Target="../media/image116.svg"/><Relationship Id="rId74" Type="http://schemas.openxmlformats.org/officeDocument/2006/relationships/image" Target="../media/image132.svg"/><Relationship Id="rId79" Type="http://schemas.openxmlformats.org/officeDocument/2006/relationships/image" Target="../media/image137.png"/><Relationship Id="rId102" Type="http://schemas.openxmlformats.org/officeDocument/2006/relationships/image" Target="../media/image160.svg"/><Relationship Id="rId123" Type="http://schemas.openxmlformats.org/officeDocument/2006/relationships/image" Target="../media/image181.png"/><Relationship Id="rId5" Type="http://schemas.openxmlformats.org/officeDocument/2006/relationships/image" Target="../media/image63.png"/><Relationship Id="rId90" Type="http://schemas.openxmlformats.org/officeDocument/2006/relationships/image" Target="../media/image148.svg"/><Relationship Id="rId95" Type="http://schemas.openxmlformats.org/officeDocument/2006/relationships/image" Target="../media/image153.png"/><Relationship Id="rId22" Type="http://schemas.openxmlformats.org/officeDocument/2006/relationships/image" Target="../media/image80.svg"/><Relationship Id="rId27" Type="http://schemas.openxmlformats.org/officeDocument/2006/relationships/image" Target="../media/image85.png"/><Relationship Id="rId43" Type="http://schemas.openxmlformats.org/officeDocument/2006/relationships/image" Target="../media/image101.png"/><Relationship Id="rId48" Type="http://schemas.openxmlformats.org/officeDocument/2006/relationships/image" Target="../media/image106.svg"/><Relationship Id="rId64" Type="http://schemas.openxmlformats.org/officeDocument/2006/relationships/image" Target="../media/image122.svg"/><Relationship Id="rId69" Type="http://schemas.openxmlformats.org/officeDocument/2006/relationships/image" Target="../media/image127.png"/><Relationship Id="rId113" Type="http://schemas.openxmlformats.org/officeDocument/2006/relationships/image" Target="../media/image171.png"/><Relationship Id="rId118" Type="http://schemas.openxmlformats.org/officeDocument/2006/relationships/image" Target="../media/image176.svg"/><Relationship Id="rId80" Type="http://schemas.openxmlformats.org/officeDocument/2006/relationships/image" Target="../media/image138.svg"/><Relationship Id="rId85" Type="http://schemas.openxmlformats.org/officeDocument/2006/relationships/image" Target="../media/image143.png"/><Relationship Id="rId12" Type="http://schemas.openxmlformats.org/officeDocument/2006/relationships/image" Target="../media/image70.svg"/><Relationship Id="rId17" Type="http://schemas.openxmlformats.org/officeDocument/2006/relationships/image" Target="../media/image75.png"/><Relationship Id="rId33" Type="http://schemas.openxmlformats.org/officeDocument/2006/relationships/image" Target="../media/image91.png"/><Relationship Id="rId38" Type="http://schemas.openxmlformats.org/officeDocument/2006/relationships/image" Target="../media/image96.svg"/><Relationship Id="rId59" Type="http://schemas.openxmlformats.org/officeDocument/2006/relationships/image" Target="../media/image117.png"/><Relationship Id="rId103" Type="http://schemas.openxmlformats.org/officeDocument/2006/relationships/image" Target="../media/image161.png"/><Relationship Id="rId108" Type="http://schemas.openxmlformats.org/officeDocument/2006/relationships/image" Target="../media/image166.svg"/><Relationship Id="rId124" Type="http://schemas.openxmlformats.org/officeDocument/2006/relationships/image" Target="../media/image182.svg"/><Relationship Id="rId54" Type="http://schemas.openxmlformats.org/officeDocument/2006/relationships/image" Target="../media/image112.svg"/><Relationship Id="rId70" Type="http://schemas.openxmlformats.org/officeDocument/2006/relationships/image" Target="../media/image128.svg"/><Relationship Id="rId75" Type="http://schemas.openxmlformats.org/officeDocument/2006/relationships/image" Target="../media/image133.png"/><Relationship Id="rId91" Type="http://schemas.openxmlformats.org/officeDocument/2006/relationships/image" Target="../media/image149.png"/><Relationship Id="rId96" Type="http://schemas.openxmlformats.org/officeDocument/2006/relationships/image" Target="../media/image154.svg"/><Relationship Id="rId1" Type="http://schemas.openxmlformats.org/officeDocument/2006/relationships/slideLayout" Target="../slideLayouts/slideLayout1.xml"/><Relationship Id="rId6" Type="http://schemas.openxmlformats.org/officeDocument/2006/relationships/image" Target="../media/image64.svg"/><Relationship Id="rId23" Type="http://schemas.openxmlformats.org/officeDocument/2006/relationships/image" Target="../media/image81.png"/><Relationship Id="rId28" Type="http://schemas.openxmlformats.org/officeDocument/2006/relationships/image" Target="../media/image86.svg"/><Relationship Id="rId49" Type="http://schemas.openxmlformats.org/officeDocument/2006/relationships/image" Target="../media/image107.png"/><Relationship Id="rId114" Type="http://schemas.openxmlformats.org/officeDocument/2006/relationships/image" Target="../media/image172.svg"/><Relationship Id="rId119" Type="http://schemas.openxmlformats.org/officeDocument/2006/relationships/image" Target="../media/image177.png"/><Relationship Id="rId44" Type="http://schemas.openxmlformats.org/officeDocument/2006/relationships/image" Target="../media/image102.svg"/><Relationship Id="rId60" Type="http://schemas.openxmlformats.org/officeDocument/2006/relationships/image" Target="../media/image118.svg"/><Relationship Id="rId65" Type="http://schemas.openxmlformats.org/officeDocument/2006/relationships/image" Target="../media/image123.png"/><Relationship Id="rId81" Type="http://schemas.openxmlformats.org/officeDocument/2006/relationships/image" Target="../media/image139.png"/><Relationship Id="rId86" Type="http://schemas.openxmlformats.org/officeDocument/2006/relationships/image" Target="../media/image144.svg"/><Relationship Id="rId4" Type="http://schemas.openxmlformats.org/officeDocument/2006/relationships/image" Target="../media/image62.svg"/><Relationship Id="rId9" Type="http://schemas.openxmlformats.org/officeDocument/2006/relationships/image" Target="../media/image67.png"/><Relationship Id="rId13" Type="http://schemas.openxmlformats.org/officeDocument/2006/relationships/image" Target="../media/image71.png"/><Relationship Id="rId18" Type="http://schemas.openxmlformats.org/officeDocument/2006/relationships/image" Target="../media/image76.svg"/><Relationship Id="rId39" Type="http://schemas.openxmlformats.org/officeDocument/2006/relationships/image" Target="../media/image97.png"/><Relationship Id="rId109" Type="http://schemas.openxmlformats.org/officeDocument/2006/relationships/image" Target="../media/image167.png"/><Relationship Id="rId34" Type="http://schemas.openxmlformats.org/officeDocument/2006/relationships/image" Target="../media/image92.svg"/><Relationship Id="rId50" Type="http://schemas.openxmlformats.org/officeDocument/2006/relationships/image" Target="../media/image108.svg"/><Relationship Id="rId55" Type="http://schemas.openxmlformats.org/officeDocument/2006/relationships/image" Target="../media/image113.png"/><Relationship Id="rId76" Type="http://schemas.openxmlformats.org/officeDocument/2006/relationships/image" Target="../media/image134.svg"/><Relationship Id="rId97" Type="http://schemas.openxmlformats.org/officeDocument/2006/relationships/image" Target="../media/image155.png"/><Relationship Id="rId104" Type="http://schemas.openxmlformats.org/officeDocument/2006/relationships/image" Target="../media/image162.svg"/><Relationship Id="rId120" Type="http://schemas.openxmlformats.org/officeDocument/2006/relationships/image" Target="../media/image178.svg"/><Relationship Id="rId7" Type="http://schemas.openxmlformats.org/officeDocument/2006/relationships/image" Target="../media/image65.png"/><Relationship Id="rId71" Type="http://schemas.openxmlformats.org/officeDocument/2006/relationships/image" Target="../media/image129.png"/><Relationship Id="rId92" Type="http://schemas.openxmlformats.org/officeDocument/2006/relationships/image" Target="../media/image150.svg"/><Relationship Id="rId2" Type="http://schemas.openxmlformats.org/officeDocument/2006/relationships/notesSlide" Target="../notesSlides/notesSlide23.xml"/><Relationship Id="rId29" Type="http://schemas.openxmlformats.org/officeDocument/2006/relationships/image" Target="../media/image87.png"/><Relationship Id="rId24" Type="http://schemas.openxmlformats.org/officeDocument/2006/relationships/image" Target="../media/image82.svg"/><Relationship Id="rId40" Type="http://schemas.openxmlformats.org/officeDocument/2006/relationships/image" Target="../media/image98.svg"/><Relationship Id="rId45" Type="http://schemas.openxmlformats.org/officeDocument/2006/relationships/image" Target="../media/image103.png"/><Relationship Id="rId66" Type="http://schemas.openxmlformats.org/officeDocument/2006/relationships/image" Target="../media/image124.svg"/><Relationship Id="rId87" Type="http://schemas.openxmlformats.org/officeDocument/2006/relationships/image" Target="../media/image145.png"/><Relationship Id="rId110" Type="http://schemas.openxmlformats.org/officeDocument/2006/relationships/image" Target="../media/image168.svg"/><Relationship Id="rId115" Type="http://schemas.openxmlformats.org/officeDocument/2006/relationships/image" Target="../media/image173.png"/><Relationship Id="rId61" Type="http://schemas.openxmlformats.org/officeDocument/2006/relationships/image" Target="../media/image119.png"/><Relationship Id="rId82" Type="http://schemas.openxmlformats.org/officeDocument/2006/relationships/image" Target="../media/image140.svg"/><Relationship Id="rId19" Type="http://schemas.openxmlformats.org/officeDocument/2006/relationships/image" Target="../media/image77.png"/><Relationship Id="rId14" Type="http://schemas.openxmlformats.org/officeDocument/2006/relationships/image" Target="../media/image72.svg"/><Relationship Id="rId30" Type="http://schemas.openxmlformats.org/officeDocument/2006/relationships/image" Target="../media/image88.svg"/><Relationship Id="rId35" Type="http://schemas.openxmlformats.org/officeDocument/2006/relationships/image" Target="../media/image93.png"/><Relationship Id="rId56" Type="http://schemas.openxmlformats.org/officeDocument/2006/relationships/image" Target="../media/image114.svg"/><Relationship Id="rId77" Type="http://schemas.openxmlformats.org/officeDocument/2006/relationships/image" Target="../media/image135.png"/><Relationship Id="rId100" Type="http://schemas.openxmlformats.org/officeDocument/2006/relationships/image" Target="../media/image158.svg"/><Relationship Id="rId105" Type="http://schemas.openxmlformats.org/officeDocument/2006/relationships/image" Target="../media/image163.png"/><Relationship Id="rId8" Type="http://schemas.openxmlformats.org/officeDocument/2006/relationships/image" Target="../media/image66.svg"/><Relationship Id="rId51" Type="http://schemas.openxmlformats.org/officeDocument/2006/relationships/image" Target="../media/image109.png"/><Relationship Id="rId72" Type="http://schemas.openxmlformats.org/officeDocument/2006/relationships/image" Target="../media/image130.svg"/><Relationship Id="rId93" Type="http://schemas.openxmlformats.org/officeDocument/2006/relationships/image" Target="../media/image151.png"/><Relationship Id="rId98" Type="http://schemas.openxmlformats.org/officeDocument/2006/relationships/image" Target="../media/image156.svg"/><Relationship Id="rId121" Type="http://schemas.openxmlformats.org/officeDocument/2006/relationships/image" Target="../media/image179.png"/><Relationship Id="rId3" Type="http://schemas.openxmlformats.org/officeDocument/2006/relationships/image" Target="../media/image61.png"/><Relationship Id="rId25" Type="http://schemas.openxmlformats.org/officeDocument/2006/relationships/image" Target="../media/image83.png"/><Relationship Id="rId46" Type="http://schemas.openxmlformats.org/officeDocument/2006/relationships/image" Target="../media/image104.svg"/><Relationship Id="rId67" Type="http://schemas.openxmlformats.org/officeDocument/2006/relationships/image" Target="../media/image125.png"/><Relationship Id="rId116" Type="http://schemas.openxmlformats.org/officeDocument/2006/relationships/image" Target="../media/image174.svg"/><Relationship Id="rId20" Type="http://schemas.openxmlformats.org/officeDocument/2006/relationships/image" Target="../media/image78.svg"/><Relationship Id="rId41" Type="http://schemas.openxmlformats.org/officeDocument/2006/relationships/image" Target="../media/image99.png"/><Relationship Id="rId62" Type="http://schemas.openxmlformats.org/officeDocument/2006/relationships/image" Target="../media/image120.svg"/><Relationship Id="rId83" Type="http://schemas.openxmlformats.org/officeDocument/2006/relationships/image" Target="../media/image141.png"/><Relationship Id="rId88" Type="http://schemas.openxmlformats.org/officeDocument/2006/relationships/image" Target="../media/image146.svg"/><Relationship Id="rId111" Type="http://schemas.openxmlformats.org/officeDocument/2006/relationships/image" Target="../media/image169.png"/><Relationship Id="rId15" Type="http://schemas.openxmlformats.org/officeDocument/2006/relationships/image" Target="../media/image73.png"/><Relationship Id="rId36" Type="http://schemas.openxmlformats.org/officeDocument/2006/relationships/image" Target="../media/image94.svg"/><Relationship Id="rId57" Type="http://schemas.openxmlformats.org/officeDocument/2006/relationships/image" Target="../media/image115.png"/><Relationship Id="rId106" Type="http://schemas.openxmlformats.org/officeDocument/2006/relationships/image" Target="../media/image164.svg"/><Relationship Id="rId10" Type="http://schemas.openxmlformats.org/officeDocument/2006/relationships/image" Target="../media/image68.svg"/><Relationship Id="rId31" Type="http://schemas.openxmlformats.org/officeDocument/2006/relationships/image" Target="../media/image89.png"/><Relationship Id="rId52" Type="http://schemas.openxmlformats.org/officeDocument/2006/relationships/image" Target="../media/image110.svg"/><Relationship Id="rId73" Type="http://schemas.openxmlformats.org/officeDocument/2006/relationships/image" Target="../media/image131.png"/><Relationship Id="rId78" Type="http://schemas.openxmlformats.org/officeDocument/2006/relationships/image" Target="../media/image136.svg"/><Relationship Id="rId94" Type="http://schemas.openxmlformats.org/officeDocument/2006/relationships/image" Target="../media/image152.svg"/><Relationship Id="rId99" Type="http://schemas.openxmlformats.org/officeDocument/2006/relationships/image" Target="../media/image157.png"/><Relationship Id="rId101" Type="http://schemas.openxmlformats.org/officeDocument/2006/relationships/image" Target="../media/image159.png"/><Relationship Id="rId122" Type="http://schemas.openxmlformats.org/officeDocument/2006/relationships/image" Target="../media/image180.svg"/></Relationships>
</file>

<file path=ppt/slides/_rels/slide24.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189.png"/><Relationship Id="rId13" Type="http://schemas.openxmlformats.org/officeDocument/2006/relationships/image" Target="../media/image194.png"/><Relationship Id="rId3" Type="http://schemas.openxmlformats.org/officeDocument/2006/relationships/image" Target="../media/image184.png"/><Relationship Id="rId7" Type="http://schemas.openxmlformats.org/officeDocument/2006/relationships/image" Target="../media/image188.png"/><Relationship Id="rId12" Type="http://schemas.openxmlformats.org/officeDocument/2006/relationships/image" Target="../media/image193.png"/><Relationship Id="rId2" Type="http://schemas.openxmlformats.org/officeDocument/2006/relationships/notesSlide" Target="../notesSlides/notesSlide25.xml"/><Relationship Id="rId16" Type="http://schemas.openxmlformats.org/officeDocument/2006/relationships/image" Target="../media/image197.png"/><Relationship Id="rId1" Type="http://schemas.openxmlformats.org/officeDocument/2006/relationships/slideLayout" Target="../slideLayouts/slideLayout1.xml"/><Relationship Id="rId6" Type="http://schemas.openxmlformats.org/officeDocument/2006/relationships/image" Target="../media/image187.png"/><Relationship Id="rId11" Type="http://schemas.openxmlformats.org/officeDocument/2006/relationships/image" Target="../media/image192.png"/><Relationship Id="rId5" Type="http://schemas.openxmlformats.org/officeDocument/2006/relationships/image" Target="../media/image186.png"/><Relationship Id="rId15" Type="http://schemas.openxmlformats.org/officeDocument/2006/relationships/image" Target="../media/image196.png"/><Relationship Id="rId10" Type="http://schemas.openxmlformats.org/officeDocument/2006/relationships/image" Target="../media/image191.png"/><Relationship Id="rId4" Type="http://schemas.openxmlformats.org/officeDocument/2006/relationships/image" Target="../media/image185.svg"/><Relationship Id="rId9" Type="http://schemas.openxmlformats.org/officeDocument/2006/relationships/image" Target="../media/image190.png"/><Relationship Id="rId14" Type="http://schemas.openxmlformats.org/officeDocument/2006/relationships/image" Target="../media/image195.png"/></Relationships>
</file>

<file path=ppt/slides/_rels/slide26.xml.rels><?xml version="1.0" encoding="UTF-8" standalone="yes"?>
<Relationships xmlns="http://schemas.openxmlformats.org/package/2006/relationships"><Relationship Id="rId8" Type="http://schemas.openxmlformats.org/officeDocument/2006/relationships/image" Target="../media/image201.png"/><Relationship Id="rId13" Type="http://schemas.openxmlformats.org/officeDocument/2006/relationships/image" Target="../media/image206.png"/><Relationship Id="rId3" Type="http://schemas.openxmlformats.org/officeDocument/2006/relationships/image" Target="../media/image184.png"/><Relationship Id="rId7" Type="http://schemas.openxmlformats.org/officeDocument/2006/relationships/image" Target="../media/image200.png"/><Relationship Id="rId12" Type="http://schemas.openxmlformats.org/officeDocument/2006/relationships/image" Target="../media/image205.png"/><Relationship Id="rId2" Type="http://schemas.openxmlformats.org/officeDocument/2006/relationships/notesSlide" Target="../notesSlides/notesSlide26.xml"/><Relationship Id="rId16" Type="http://schemas.openxmlformats.org/officeDocument/2006/relationships/image" Target="../media/image209.png"/><Relationship Id="rId1" Type="http://schemas.openxmlformats.org/officeDocument/2006/relationships/slideLayout" Target="../slideLayouts/slideLayout1.xml"/><Relationship Id="rId6" Type="http://schemas.openxmlformats.org/officeDocument/2006/relationships/image" Target="../media/image199.png"/><Relationship Id="rId11" Type="http://schemas.openxmlformats.org/officeDocument/2006/relationships/image" Target="../media/image204.png"/><Relationship Id="rId5" Type="http://schemas.openxmlformats.org/officeDocument/2006/relationships/image" Target="../media/image198.png"/><Relationship Id="rId15" Type="http://schemas.openxmlformats.org/officeDocument/2006/relationships/image" Target="../media/image208.png"/><Relationship Id="rId10" Type="http://schemas.openxmlformats.org/officeDocument/2006/relationships/image" Target="../media/image203.png"/><Relationship Id="rId4" Type="http://schemas.openxmlformats.org/officeDocument/2006/relationships/image" Target="../media/image185.svg"/><Relationship Id="rId9" Type="http://schemas.openxmlformats.org/officeDocument/2006/relationships/image" Target="../media/image202.png"/><Relationship Id="rId14" Type="http://schemas.openxmlformats.org/officeDocument/2006/relationships/image" Target="../media/image207.png"/></Relationships>
</file>

<file path=ppt/slides/_rels/slide27.xml.rels><?xml version="1.0" encoding="UTF-8" standalone="yes"?>
<Relationships xmlns="http://schemas.openxmlformats.org/package/2006/relationships"><Relationship Id="rId8" Type="http://schemas.openxmlformats.org/officeDocument/2006/relationships/image" Target="../media/image213.png"/><Relationship Id="rId13" Type="http://schemas.openxmlformats.org/officeDocument/2006/relationships/image" Target="../media/image218.png"/><Relationship Id="rId3" Type="http://schemas.openxmlformats.org/officeDocument/2006/relationships/image" Target="../media/image184.png"/><Relationship Id="rId7" Type="http://schemas.openxmlformats.org/officeDocument/2006/relationships/image" Target="../media/image212.png"/><Relationship Id="rId12" Type="http://schemas.openxmlformats.org/officeDocument/2006/relationships/image" Target="../media/image217.png"/><Relationship Id="rId2" Type="http://schemas.openxmlformats.org/officeDocument/2006/relationships/notesSlide" Target="../notesSlides/notesSlide27.xml"/><Relationship Id="rId16" Type="http://schemas.openxmlformats.org/officeDocument/2006/relationships/image" Target="../media/image221.png"/><Relationship Id="rId1" Type="http://schemas.openxmlformats.org/officeDocument/2006/relationships/slideLayout" Target="../slideLayouts/slideLayout1.xml"/><Relationship Id="rId6" Type="http://schemas.openxmlformats.org/officeDocument/2006/relationships/image" Target="../media/image211.png"/><Relationship Id="rId11" Type="http://schemas.openxmlformats.org/officeDocument/2006/relationships/image" Target="../media/image216.png"/><Relationship Id="rId5" Type="http://schemas.openxmlformats.org/officeDocument/2006/relationships/image" Target="../media/image210.png"/><Relationship Id="rId15" Type="http://schemas.openxmlformats.org/officeDocument/2006/relationships/image" Target="../media/image220.png"/><Relationship Id="rId10" Type="http://schemas.openxmlformats.org/officeDocument/2006/relationships/image" Target="../media/image215.png"/><Relationship Id="rId4" Type="http://schemas.openxmlformats.org/officeDocument/2006/relationships/image" Target="../media/image185.svg"/><Relationship Id="rId9" Type="http://schemas.openxmlformats.org/officeDocument/2006/relationships/image" Target="../media/image214.png"/><Relationship Id="rId14" Type="http://schemas.openxmlformats.org/officeDocument/2006/relationships/image" Target="../media/image219.png"/></Relationships>
</file>

<file path=ppt/slides/_rels/slide28.xml.rels><?xml version="1.0" encoding="UTF-8" standalone="yes"?>
<Relationships xmlns="http://schemas.openxmlformats.org/package/2006/relationships"><Relationship Id="rId8" Type="http://schemas.openxmlformats.org/officeDocument/2006/relationships/image" Target="../media/image227.png"/><Relationship Id="rId3" Type="http://schemas.openxmlformats.org/officeDocument/2006/relationships/image" Target="../media/image222.png"/><Relationship Id="rId7" Type="http://schemas.openxmlformats.org/officeDocument/2006/relationships/image" Target="../media/image226.sv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25.png"/><Relationship Id="rId5" Type="http://schemas.openxmlformats.org/officeDocument/2006/relationships/image" Target="../media/image224.svg"/><Relationship Id="rId4" Type="http://schemas.openxmlformats.org/officeDocument/2006/relationships/image" Target="../media/image223.png"/><Relationship Id="rId9" Type="http://schemas.openxmlformats.org/officeDocument/2006/relationships/image" Target="../media/image228.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0B356"/>
        </a:solidFill>
        <a:effectLst/>
      </p:bgPr>
    </p:bg>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a:srcRect t="31373" b="31373"/>
          <a:stretch/>
        </p:blipFill>
        <p:spPr>
          <a:xfrm>
            <a:off x="0" y="0"/>
            <a:ext cx="12188952" cy="6856286"/>
          </a:xfrm>
          <a:prstGeom prst="rect">
            <a:avLst/>
          </a:prstGeom>
        </p:spPr>
      </p:pic>
      <p:sp>
        <p:nvSpPr>
          <p:cNvPr id="3" name="Object 2"/>
          <p:cNvSpPr/>
          <p:nvPr/>
        </p:nvSpPr>
        <p:spPr>
          <a:xfrm>
            <a:off x="1509335" y="952262"/>
            <a:ext cx="9170282" cy="4951762"/>
          </a:xfrm>
          <a:prstGeom prst="rect">
            <a:avLst/>
          </a:prstGeom>
          <a:solidFill>
            <a:srgbClr val="FFFFFF"/>
          </a:solidFill>
        </p:spPr>
      </p:sp>
      <p:sp>
        <p:nvSpPr>
          <p:cNvPr id="4" name="Object 3"/>
          <p:cNvSpPr/>
          <p:nvPr/>
        </p:nvSpPr>
        <p:spPr>
          <a:xfrm>
            <a:off x="1469816" y="1129323"/>
            <a:ext cx="9249320" cy="4588712"/>
          </a:xfrm>
          <a:prstGeom prst="rect">
            <a:avLst/>
          </a:prstGeom>
          <a:noFill/>
        </p:spPr>
        <p:txBody>
          <a:bodyPr wrap="square" lIns="0" tIns="0" rIns="0" bIns="0" rtlCol="0" anchor="t"/>
          <a:lstStyle/>
          <a:p>
            <a:pPr algn="ctr">
              <a:lnSpc>
                <a:spcPts val="7229"/>
              </a:lnSpc>
              <a:buNone/>
            </a:pPr>
            <a:r>
              <a:rPr lang="en-US" sz="5738" dirty="0">
                <a:solidFill>
                  <a:srgbClr val="2A2921"/>
                </a:solidFill>
                <a:latin typeface="Montserrat" pitchFamily="34" charset="0"/>
                <a:ea typeface="Montserrat" pitchFamily="34" charset="-122"/>
                <a:cs typeface="Montserrat" pitchFamily="34" charset="-120"/>
              </a:rPr>
              <a:t>Smart Financial Moves: Converting a Home to a </a:t>
            </a:r>
            <a:r>
              <a:rPr lang="en-US" sz="5738" b="1" dirty="0">
                <a:solidFill>
                  <a:srgbClr val="2A2921"/>
                </a:solidFill>
                <a:latin typeface="Montserrat" pitchFamily="34" charset="0"/>
                <a:ea typeface="Montserrat" pitchFamily="34" charset="-122"/>
                <a:cs typeface="Montserrat" pitchFamily="34" charset="-120"/>
              </a:rPr>
              <a:t>Rental Property</a:t>
            </a:r>
            <a:r>
              <a:rPr lang="en-US" sz="5738" dirty="0">
                <a:solidFill>
                  <a:srgbClr val="2A2921"/>
                </a:solidFill>
                <a:latin typeface="Montserrat" pitchFamily="34" charset="0"/>
                <a:ea typeface="Montserrat" pitchFamily="34" charset="-122"/>
                <a:cs typeface="Montserrat" pitchFamily="34" charset="-120"/>
              </a:rPr>
              <a:t> and Purchasing a </a:t>
            </a:r>
            <a:r>
              <a:rPr lang="en-US" sz="5738" b="1" dirty="0">
                <a:solidFill>
                  <a:srgbClr val="2A2921"/>
                </a:solidFill>
                <a:latin typeface="Montserrat" pitchFamily="34" charset="0"/>
                <a:ea typeface="Montserrat" pitchFamily="34" charset="-122"/>
                <a:cs typeface="Montserrat" pitchFamily="34" charset="-120"/>
              </a:rPr>
              <a:t>New Primary Residence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Exploring Topics from Today's Workshop</a:t>
            </a:r>
            <a:endParaRPr lang="en-US" dirty="0"/>
          </a:p>
        </p:txBody>
      </p:sp>
      <p:pic>
        <p:nvPicPr>
          <p:cNvPr id="3" name="Object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43798" y="2449845"/>
            <a:ext cx="895126" cy="876081"/>
          </a:xfrm>
          <a:prstGeom prst="rect">
            <a:avLst/>
          </a:prstGeom>
        </p:spPr>
      </p:pic>
      <p:sp>
        <p:nvSpPr>
          <p:cNvPr id="4" name="Object 3"/>
          <p:cNvSpPr/>
          <p:nvPr/>
        </p:nvSpPr>
        <p:spPr>
          <a:xfrm>
            <a:off x="409473" y="3702156"/>
            <a:ext cx="3561459" cy="230328"/>
          </a:xfrm>
          <a:prstGeom prst="rect">
            <a:avLst/>
          </a:prstGeom>
          <a:noFill/>
        </p:spPr>
        <p:txBody>
          <a:bodyPr wrap="square" lIns="0" tIns="0" rIns="0" bIns="0" rtlCol="0" anchor="t"/>
          <a:lstStyle/>
          <a:p>
            <a:pPr algn="ctr">
              <a:lnSpc>
                <a:spcPts val="1814"/>
              </a:lnSpc>
              <a:buNone/>
            </a:pPr>
            <a:r>
              <a:rPr lang="en-US" sz="1440" dirty="0">
                <a:solidFill>
                  <a:srgbClr val="2A2921"/>
                </a:solidFill>
                <a:latin typeface="Montserrat" pitchFamily="34" charset="0"/>
                <a:ea typeface="Montserrat" pitchFamily="34" charset="-122"/>
                <a:cs typeface="Montserrat" pitchFamily="34" charset="-120"/>
              </a:rPr>
              <a:t>Strategic Mortgage Planning </a:t>
            </a:r>
            <a:endParaRPr lang="en-US" dirty="0"/>
          </a:p>
        </p:txBody>
      </p:sp>
      <p:sp>
        <p:nvSpPr>
          <p:cNvPr id="5" name="Object 4"/>
          <p:cNvSpPr/>
          <p:nvPr/>
        </p:nvSpPr>
        <p:spPr>
          <a:xfrm>
            <a:off x="409473" y="4018337"/>
            <a:ext cx="3561459" cy="426435"/>
          </a:xfrm>
          <a:prstGeom prst="rect">
            <a:avLst/>
          </a:prstGeom>
          <a:noFill/>
        </p:spPr>
        <p:txBody>
          <a:bodyPr wrap="square" lIns="0" tIns="0" rIns="0" bIns="0" rtlCol="0" anchor="t"/>
          <a:lstStyle/>
          <a:p>
            <a:pPr algn="ctr">
              <a:lnSpc>
                <a:spcPts val="1680"/>
              </a:lnSpc>
              <a:spcBef>
                <a:spcPts val="663"/>
              </a:spcBef>
              <a:buNone/>
            </a:pPr>
            <a:r>
              <a:rPr lang="en-US" sz="1200" dirty="0">
                <a:solidFill>
                  <a:srgbClr val="5A5A4C"/>
                </a:solidFill>
                <a:latin typeface="Montserrat" pitchFamily="34" charset="0"/>
                <a:ea typeface="Montserrat" pitchFamily="34" charset="-122"/>
                <a:cs typeface="Montserrat" pitchFamily="34" charset="-120"/>
              </a:rPr>
              <a:t>The Essential Strategies to Consider When Purchasing Your Next Home</a:t>
            </a:r>
            <a:endParaRPr lang="en-US" dirty="0"/>
          </a:p>
        </p:txBody>
      </p:sp>
      <p:pic>
        <p:nvPicPr>
          <p:cNvPr id="6" name="Object 5"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81110" y="2360572"/>
            <a:ext cx="1037965" cy="1057011"/>
          </a:xfrm>
          <a:prstGeom prst="rect">
            <a:avLst/>
          </a:prstGeom>
        </p:spPr>
      </p:pic>
      <p:sp>
        <p:nvSpPr>
          <p:cNvPr id="7" name="Object 6"/>
          <p:cNvSpPr/>
          <p:nvPr/>
        </p:nvSpPr>
        <p:spPr>
          <a:xfrm>
            <a:off x="4214235" y="3702156"/>
            <a:ext cx="3760482" cy="230328"/>
          </a:xfrm>
          <a:prstGeom prst="rect">
            <a:avLst/>
          </a:prstGeom>
          <a:noFill/>
        </p:spPr>
        <p:txBody>
          <a:bodyPr wrap="square" lIns="0" tIns="0" rIns="0" bIns="0" rtlCol="0" anchor="t"/>
          <a:lstStyle/>
          <a:p>
            <a:pPr algn="ctr">
              <a:lnSpc>
                <a:spcPts val="1814"/>
              </a:lnSpc>
              <a:buNone/>
            </a:pPr>
            <a:r>
              <a:rPr lang="en-US" sz="1440" dirty="0">
                <a:solidFill>
                  <a:srgbClr val="2A2921"/>
                </a:solidFill>
                <a:latin typeface="Montserrat" pitchFamily="34" charset="0"/>
                <a:ea typeface="Montserrat" pitchFamily="34" charset="-122"/>
                <a:cs typeface="Montserrat" pitchFamily="34" charset="-120"/>
              </a:rPr>
              <a:t>Your Team</a:t>
            </a:r>
            <a:endParaRPr lang="en-US" dirty="0"/>
          </a:p>
        </p:txBody>
      </p:sp>
      <p:sp>
        <p:nvSpPr>
          <p:cNvPr id="8" name="Object 7"/>
          <p:cNvSpPr/>
          <p:nvPr/>
        </p:nvSpPr>
        <p:spPr>
          <a:xfrm>
            <a:off x="4214235" y="4018337"/>
            <a:ext cx="3760482" cy="426435"/>
          </a:xfrm>
          <a:prstGeom prst="rect">
            <a:avLst/>
          </a:prstGeom>
          <a:noFill/>
        </p:spPr>
        <p:txBody>
          <a:bodyPr wrap="square" lIns="0" tIns="0" rIns="0" bIns="0" rtlCol="0" anchor="t"/>
          <a:lstStyle/>
          <a:p>
            <a:pPr algn="ctr">
              <a:lnSpc>
                <a:spcPts val="1680"/>
              </a:lnSpc>
              <a:spcBef>
                <a:spcPts val="663"/>
              </a:spcBef>
              <a:buNone/>
            </a:pPr>
            <a:r>
              <a:rPr lang="en-US" sz="1200" dirty="0">
                <a:solidFill>
                  <a:srgbClr val="5A5A4C"/>
                </a:solidFill>
                <a:latin typeface="Montserrat" pitchFamily="34" charset="0"/>
                <a:ea typeface="Montserrat" pitchFamily="34" charset="-122"/>
                <a:cs typeface="Montserrat" pitchFamily="34" charset="-120"/>
              </a:rPr>
              <a:t>Partnering with experienced professionals to ensure you are well-equipped and secure</a:t>
            </a:r>
            <a:endParaRPr lang="en-US" dirty="0"/>
          </a:p>
        </p:txBody>
      </p:sp>
      <p:pic>
        <p:nvPicPr>
          <p:cNvPr id="9" name="Object 8"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74254" y="2394038"/>
            <a:ext cx="1047488" cy="1009398"/>
          </a:xfrm>
          <a:prstGeom prst="rect">
            <a:avLst/>
          </a:prstGeom>
        </p:spPr>
      </p:pic>
      <p:sp>
        <p:nvSpPr>
          <p:cNvPr id="10" name="Object 9"/>
          <p:cNvSpPr/>
          <p:nvPr/>
        </p:nvSpPr>
        <p:spPr>
          <a:xfrm>
            <a:off x="8862225" y="3702156"/>
            <a:ext cx="2273049" cy="230328"/>
          </a:xfrm>
          <a:prstGeom prst="rect">
            <a:avLst/>
          </a:prstGeom>
          <a:noFill/>
        </p:spPr>
        <p:txBody>
          <a:bodyPr wrap="square" lIns="0" tIns="0" rIns="0" bIns="0" rtlCol="0" anchor="t"/>
          <a:lstStyle/>
          <a:p>
            <a:pPr algn="ctr">
              <a:lnSpc>
                <a:spcPts val="1814"/>
              </a:lnSpc>
              <a:buNone/>
            </a:pPr>
            <a:r>
              <a:rPr lang="en-US" sz="1440" dirty="0">
                <a:solidFill>
                  <a:srgbClr val="2A2921"/>
                </a:solidFill>
                <a:latin typeface="Montserrat" pitchFamily="34" charset="0"/>
                <a:ea typeface="Montserrat" pitchFamily="34" charset="-122"/>
                <a:cs typeface="Montserrat" pitchFamily="34" charset="-120"/>
              </a:rPr>
              <a:t>Plan of Action</a:t>
            </a:r>
            <a:endParaRPr lang="en-US" dirty="0"/>
          </a:p>
        </p:txBody>
      </p:sp>
      <p:sp>
        <p:nvSpPr>
          <p:cNvPr id="11" name="Object 10"/>
          <p:cNvSpPr/>
          <p:nvPr/>
        </p:nvSpPr>
        <p:spPr>
          <a:xfrm>
            <a:off x="8862225" y="4018337"/>
            <a:ext cx="2273049" cy="213217"/>
          </a:xfrm>
          <a:prstGeom prst="rect">
            <a:avLst/>
          </a:prstGeom>
          <a:noFill/>
        </p:spPr>
        <p:txBody>
          <a:bodyPr wrap="square" lIns="0" tIns="0" rIns="0" bIns="0" rtlCol="0" anchor="t"/>
          <a:lstStyle/>
          <a:p>
            <a:pPr algn="ctr">
              <a:lnSpc>
                <a:spcPts val="1680"/>
              </a:lnSpc>
              <a:spcBef>
                <a:spcPts val="663"/>
              </a:spcBef>
              <a:buNone/>
            </a:pPr>
            <a:r>
              <a:rPr lang="en-US" sz="1200" dirty="0">
                <a:solidFill>
                  <a:srgbClr val="5A5A4C"/>
                </a:solidFill>
                <a:latin typeface="Montserrat" pitchFamily="34" charset="0"/>
                <a:ea typeface="Montserrat" pitchFamily="34" charset="-122"/>
                <a:cs typeface="Montserrat" pitchFamily="34" charset="-120"/>
              </a:rPr>
              <a:t>Step by step plan of action </a:t>
            </a:r>
            <a:endParaRPr lang="en-US" dirty="0"/>
          </a:p>
        </p:txBody>
      </p:sp>
      <p:sp>
        <p:nvSpPr>
          <p:cNvPr id="12" name="Object 11"/>
          <p:cNvSpPr/>
          <p:nvPr/>
        </p:nvSpPr>
        <p:spPr>
          <a:xfrm>
            <a:off x="0" y="5637390"/>
            <a:ext cx="12188952" cy="1218895"/>
          </a:xfrm>
          <a:prstGeom prst="rect">
            <a:avLst/>
          </a:prstGeom>
          <a:solidFill>
            <a:srgbClr val="14558C"/>
          </a:solidFill>
        </p:spPr>
      </p:sp>
      <p:sp>
        <p:nvSpPr>
          <p:cNvPr id="13" name="Object 12"/>
          <p:cNvSpPr/>
          <p:nvPr/>
        </p:nvSpPr>
        <p:spPr>
          <a:xfrm>
            <a:off x="312015" y="5954315"/>
            <a:ext cx="11564923" cy="575821"/>
          </a:xfrm>
          <a:prstGeom prst="rect">
            <a:avLst/>
          </a:prstGeom>
          <a:noFill/>
        </p:spPr>
        <p:txBody>
          <a:bodyPr wrap="square" lIns="0" tIns="0" rIns="0" bIns="0" rtlCol="0" anchor="t"/>
          <a:lstStyle/>
          <a:p>
            <a:pPr algn="ctr">
              <a:lnSpc>
                <a:spcPts val="2268"/>
              </a:lnSpc>
              <a:buNone/>
            </a:pPr>
            <a:r>
              <a:rPr lang="en-US" sz="1800" dirty="0">
                <a:solidFill>
                  <a:srgbClr val="FFFFFF"/>
                </a:solidFill>
                <a:latin typeface="Montserrat" pitchFamily="34" charset="0"/>
                <a:ea typeface="Montserrat" pitchFamily="34" charset="-122"/>
                <a:cs typeface="Montserrat" pitchFamily="34" charset="-120"/>
              </a:rPr>
              <a:t>At today's workshop, we will be discussing different topics to help you evaluate and prepare for your next home purchase, investment strategies, and growing your real estate portfolio.</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254879"/>
          </a:xfrm>
          <a:prstGeom prst="rect">
            <a:avLst/>
          </a:prstGeom>
          <a:noFill/>
        </p:spPr>
        <p:txBody>
          <a:bodyPr wrap="square" lIns="0" tIns="0" rIns="0" bIns="0" rtlCol="0" anchor="t"/>
          <a:lstStyle/>
          <a:p>
            <a:pPr algn="ctr">
              <a:lnSpc>
                <a:spcPts val="2008"/>
              </a:lnSpc>
              <a:buNone/>
            </a:pPr>
            <a:r>
              <a:rPr lang="en-US" sz="1594" b="1" dirty="0">
                <a:solidFill>
                  <a:srgbClr val="62A8BB"/>
                </a:solidFill>
                <a:latin typeface="Montserrat" pitchFamily="34" charset="0"/>
                <a:ea typeface="Montserrat" pitchFamily="34" charset="-122"/>
                <a:cs typeface="Montserrat" pitchFamily="34" charset="-120"/>
              </a:rPr>
              <a:t>Down Payment and Closing Funds </a:t>
            </a:r>
            <a:endParaRPr lang="en-US" dirty="0"/>
          </a:p>
        </p:txBody>
      </p:sp>
      <p:sp>
        <p:nvSpPr>
          <p:cNvPr id="3" name="Object 2"/>
          <p:cNvSpPr/>
          <p:nvPr/>
        </p:nvSpPr>
        <p:spPr>
          <a:xfrm>
            <a:off x="0" y="790080"/>
            <a:ext cx="12188952" cy="509906"/>
          </a:xfrm>
          <a:prstGeom prst="rect">
            <a:avLst/>
          </a:prstGeom>
          <a:noFill/>
        </p:spPr>
        <p:txBody>
          <a:bodyPr wrap="square" lIns="0" tIns="0" rIns="0" bIns="0" rtlCol="0" anchor="t"/>
          <a:lstStyle/>
          <a:p>
            <a:pPr algn="ctr">
              <a:lnSpc>
                <a:spcPts val="4016"/>
              </a:lnSpc>
              <a:spcBef>
                <a:spcPts val="893"/>
              </a:spcBef>
              <a:buNone/>
            </a:pPr>
            <a:r>
              <a:rPr lang="en-US" sz="3188" dirty="0">
                <a:solidFill>
                  <a:srgbClr val="2A2921"/>
                </a:solidFill>
                <a:latin typeface="Montserrat" pitchFamily="34" charset="0"/>
                <a:ea typeface="Montserrat" pitchFamily="34" charset="-122"/>
                <a:cs typeface="Montserrat" pitchFamily="34" charset="-120"/>
              </a:rPr>
              <a:t>Ideas for Generating Down Payment Money</a:t>
            </a:r>
            <a:endParaRPr lang="en-US" dirty="0"/>
          </a:p>
        </p:txBody>
      </p:sp>
      <p:sp>
        <p:nvSpPr>
          <p:cNvPr id="4" name="Object 3"/>
          <p:cNvSpPr/>
          <p:nvPr/>
        </p:nvSpPr>
        <p:spPr>
          <a:xfrm>
            <a:off x="466608" y="3304743"/>
            <a:ext cx="2288090" cy="1722805"/>
          </a:xfrm>
          <a:prstGeom prst="rect">
            <a:avLst/>
          </a:prstGeom>
          <a:noFill/>
          <a:ln w="25400">
            <a:solidFill>
              <a:srgbClr val="FFFFFF"/>
            </a:solidFill>
            <a:prstDash val="solid"/>
            <a:miter lim="800000"/>
          </a:ln>
        </p:spPr>
      </p:sp>
      <p:sp>
        <p:nvSpPr>
          <p:cNvPr id="5" name="Object 4"/>
          <p:cNvSpPr/>
          <p:nvPr/>
        </p:nvSpPr>
        <p:spPr>
          <a:xfrm>
            <a:off x="485654" y="3323788"/>
            <a:ext cx="2249999" cy="1684715"/>
          </a:xfrm>
          <a:prstGeom prst="rect">
            <a:avLst/>
          </a:prstGeom>
          <a:solidFill>
            <a:srgbClr val="F5F5F5"/>
          </a:solidFill>
        </p:spPr>
      </p:sp>
      <p:pic>
        <p:nvPicPr>
          <p:cNvPr id="6" name="Object 5" descr="preencoded.png"/>
          <p:cNvPicPr>
            <a:picLocks noChangeAspect="1"/>
          </p:cNvPicPr>
          <p:nvPr/>
        </p:nvPicPr>
        <p:blipFill>
          <a:blip r:embed="rId3"/>
          <a:srcRect t="140" b="140"/>
          <a:stretch/>
        </p:blipFill>
        <p:spPr>
          <a:xfrm>
            <a:off x="485654" y="3323788"/>
            <a:ext cx="2249999" cy="1684715"/>
          </a:xfrm>
          <a:prstGeom prst="rect">
            <a:avLst/>
          </a:prstGeom>
        </p:spPr>
      </p:pic>
      <p:sp>
        <p:nvSpPr>
          <p:cNvPr id="7" name="Object 6"/>
          <p:cNvSpPr/>
          <p:nvPr/>
        </p:nvSpPr>
        <p:spPr>
          <a:xfrm>
            <a:off x="3602211" y="2070723"/>
            <a:ext cx="3989456" cy="4178942"/>
          </a:xfrm>
          <a:prstGeom prst="rect">
            <a:avLst/>
          </a:prstGeom>
          <a:noFill/>
        </p:spPr>
        <p:txBody>
          <a:bodyPr wrap="square" lIns="0" tIns="0" rIns="0" bIns="0" rtlCol="0" anchor="t"/>
          <a:lstStyle/>
          <a:p>
            <a:pPr algn="l">
              <a:lnSpc>
                <a:spcPts val="2042"/>
              </a:lnSpc>
              <a:buSzPct val="100000"/>
            </a:pPr>
            <a:r>
              <a:rPr lang="en-US" sz="1620" dirty="0">
                <a:solidFill>
                  <a:srgbClr val="2A2921"/>
                </a:solidFill>
                <a:latin typeface="Montserrat" pitchFamily="34" charset="0"/>
                <a:ea typeface="Montserrat" pitchFamily="34" charset="-122"/>
                <a:cs typeface="Montserrat" pitchFamily="34" charset="-120"/>
              </a:rPr>
              <a:t>        Home Equity </a:t>
            </a:r>
          </a:p>
          <a:p>
            <a:pPr lvl="1" algn="l">
              <a:lnSpc>
                <a:spcPts val="1449"/>
              </a:lnSpc>
              <a:spcBef>
                <a:spcPts val="303"/>
              </a:spcBef>
              <a:buNone/>
            </a:pPr>
            <a:r>
              <a:rPr lang="en-US" sz="1035" dirty="0">
                <a:solidFill>
                  <a:srgbClr val="5A5A4C"/>
                </a:solidFill>
                <a:latin typeface="Montserrat" pitchFamily="34" charset="0"/>
                <a:ea typeface="Montserrat" pitchFamily="34" charset="-122"/>
                <a:cs typeface="Montserrat" pitchFamily="34" charset="-120"/>
              </a:rPr>
              <a:t>Home Equity lines of credit and home equity loans can be beneficial options when trying to access the equity in your home for the down payment and closing costs</a:t>
            </a:r>
          </a:p>
          <a:p>
            <a:pPr lvl="1" algn="l">
              <a:lnSpc>
                <a:spcPts val="1449"/>
              </a:lnSpc>
              <a:spcBef>
                <a:spcPts val="392"/>
              </a:spcBef>
              <a:buNone/>
            </a:pPr>
            <a:r>
              <a:rPr lang="en-US" sz="1035" b="1" dirty="0">
                <a:solidFill>
                  <a:srgbClr val="5A5A4C"/>
                </a:solidFill>
                <a:latin typeface="Montserrat" pitchFamily="34" charset="0"/>
                <a:ea typeface="Montserrat" pitchFamily="34" charset="-122"/>
                <a:cs typeface="Montserrat" pitchFamily="34" charset="-120"/>
              </a:rPr>
              <a:t>HELOC vs HELOAN</a:t>
            </a:r>
          </a:p>
          <a:p>
            <a:pPr algn="l">
              <a:lnSpc>
                <a:spcPts val="2042"/>
              </a:lnSpc>
              <a:spcBef>
                <a:spcPts val="1957"/>
              </a:spcBef>
              <a:buSzPct val="100000"/>
            </a:pPr>
            <a:r>
              <a:rPr lang="en-US" sz="1620" dirty="0">
                <a:solidFill>
                  <a:srgbClr val="2A2921"/>
                </a:solidFill>
                <a:latin typeface="Montserrat" pitchFamily="34" charset="0"/>
                <a:ea typeface="Montserrat" pitchFamily="34" charset="-122"/>
                <a:cs typeface="Montserrat" pitchFamily="34" charset="-120"/>
              </a:rPr>
              <a:t>        401k </a:t>
            </a:r>
          </a:p>
          <a:p>
            <a:pPr lvl="1" algn="l">
              <a:lnSpc>
                <a:spcPts val="1449"/>
              </a:lnSpc>
              <a:spcBef>
                <a:spcPts val="303"/>
              </a:spcBef>
              <a:buNone/>
            </a:pPr>
            <a:r>
              <a:rPr lang="en-US" sz="1035" b="1" dirty="0">
                <a:solidFill>
                  <a:srgbClr val="5A5A4C"/>
                </a:solidFill>
                <a:latin typeface="Montserrat" pitchFamily="34" charset="0"/>
                <a:ea typeface="Montserrat" pitchFamily="34" charset="-122"/>
                <a:cs typeface="Montserrat" pitchFamily="34" charset="-120"/>
              </a:rPr>
              <a:t>Contact your 401k administrator for details  </a:t>
            </a:r>
          </a:p>
          <a:p>
            <a:pPr lvl="1" algn="l">
              <a:lnSpc>
                <a:spcPts val="1449"/>
              </a:lnSpc>
              <a:spcBef>
                <a:spcPts val="392"/>
              </a:spcBef>
              <a:buNone/>
            </a:pPr>
            <a:r>
              <a:rPr lang="en-US" sz="1035" dirty="0">
                <a:solidFill>
                  <a:srgbClr val="141E28"/>
                </a:solidFill>
                <a:latin typeface="Montserrat" pitchFamily="34" charset="0"/>
                <a:ea typeface="Montserrat" pitchFamily="34" charset="-122"/>
                <a:cs typeface="Montserrat" pitchFamily="34" charset="-120"/>
              </a:rPr>
              <a:t>401(k): these loans aren’t taxed and come with competitive interest rates</a:t>
            </a:r>
          </a:p>
          <a:p>
            <a:pPr lvl="1" algn="l">
              <a:lnSpc>
                <a:spcPts val="1449"/>
              </a:lnSpc>
              <a:spcBef>
                <a:spcPts val="392"/>
              </a:spcBef>
              <a:buNone/>
            </a:pPr>
            <a:r>
              <a:rPr lang="en-US" sz="1035" b="1" dirty="0">
                <a:solidFill>
                  <a:srgbClr val="5A5A4C"/>
                </a:solidFill>
                <a:latin typeface="Montserrat" pitchFamily="34" charset="0"/>
                <a:ea typeface="Montserrat" pitchFamily="34" charset="-122"/>
                <a:cs typeface="Montserrat" pitchFamily="34" charset="-120"/>
              </a:rPr>
              <a:t>Loan vs Withdraw </a:t>
            </a:r>
          </a:p>
          <a:p>
            <a:pPr algn="l">
              <a:lnSpc>
                <a:spcPts val="2042"/>
              </a:lnSpc>
              <a:spcBef>
                <a:spcPts val="1957"/>
              </a:spcBef>
              <a:buSzPct val="100000"/>
            </a:pPr>
            <a:r>
              <a:rPr lang="en-US" sz="1620" dirty="0">
                <a:solidFill>
                  <a:srgbClr val="2A2921"/>
                </a:solidFill>
                <a:latin typeface="Montserrat" pitchFamily="34" charset="0"/>
                <a:ea typeface="Montserrat" pitchFamily="34" charset="-122"/>
                <a:cs typeface="Montserrat" pitchFamily="34" charset="-120"/>
              </a:rPr>
              <a:t>        Savings </a:t>
            </a:r>
          </a:p>
          <a:p>
            <a:pPr lvl="1" algn="l">
              <a:lnSpc>
                <a:spcPts val="1449"/>
              </a:lnSpc>
              <a:spcBef>
                <a:spcPts val="303"/>
              </a:spcBef>
              <a:buNone/>
            </a:pPr>
            <a:r>
              <a:rPr lang="en-US" sz="1035" dirty="0">
                <a:solidFill>
                  <a:srgbClr val="5A5A4C"/>
                </a:solidFill>
                <a:latin typeface="Montserrat" pitchFamily="34" charset="0"/>
                <a:ea typeface="Montserrat" pitchFamily="34" charset="-122"/>
                <a:cs typeface="Montserrat" pitchFamily="34" charset="-120"/>
              </a:rPr>
              <a:t>Nonretirement savings </a:t>
            </a:r>
          </a:p>
          <a:p>
            <a:pPr lvl="1" algn="l">
              <a:lnSpc>
                <a:spcPts val="1449"/>
              </a:lnSpc>
              <a:spcBef>
                <a:spcPts val="392"/>
              </a:spcBef>
              <a:buNone/>
            </a:pPr>
            <a:r>
              <a:rPr lang="en-US" sz="1035" dirty="0">
                <a:solidFill>
                  <a:srgbClr val="5A5A4C"/>
                </a:solidFill>
                <a:latin typeface="Montserrat" pitchFamily="34" charset="0"/>
                <a:ea typeface="Montserrat" pitchFamily="34" charset="-122"/>
                <a:cs typeface="Montserrat" pitchFamily="34" charset="-120"/>
              </a:rPr>
              <a:t>It can be a good idea to use excess savings for your down payment, although we always suggest having an emergency reserve post-closing</a:t>
            </a:r>
            <a:endParaRPr lang="en-US" dirty="0"/>
          </a:p>
        </p:txBody>
      </p:sp>
      <p:sp>
        <p:nvSpPr>
          <p:cNvPr id="8" name="Object 7"/>
          <p:cNvSpPr/>
          <p:nvPr/>
        </p:nvSpPr>
        <p:spPr>
          <a:xfrm>
            <a:off x="7609903" y="2070723"/>
            <a:ext cx="3989456" cy="3158087"/>
          </a:xfrm>
          <a:prstGeom prst="rect">
            <a:avLst/>
          </a:prstGeom>
          <a:noFill/>
        </p:spPr>
        <p:txBody>
          <a:bodyPr wrap="square" lIns="0" tIns="0" rIns="0" bIns="0" rtlCol="0" anchor="t"/>
          <a:lstStyle/>
          <a:p>
            <a:pPr algn="l">
              <a:lnSpc>
                <a:spcPts val="2042"/>
              </a:lnSpc>
              <a:buSzPct val="100000"/>
            </a:pPr>
            <a:r>
              <a:rPr lang="en-US" sz="1620" dirty="0">
                <a:solidFill>
                  <a:srgbClr val="2A2921"/>
                </a:solidFill>
                <a:latin typeface="Montserrat" pitchFamily="34" charset="0"/>
                <a:ea typeface="Montserrat" pitchFamily="34" charset="-122"/>
                <a:cs typeface="Montserrat" pitchFamily="34" charset="-120"/>
              </a:rPr>
              <a:t>        Gift Funds</a:t>
            </a:r>
          </a:p>
          <a:p>
            <a:pPr lvl="1" algn="l">
              <a:lnSpc>
                <a:spcPts val="1449"/>
              </a:lnSpc>
              <a:spcBef>
                <a:spcPts val="303"/>
              </a:spcBef>
              <a:buNone/>
            </a:pPr>
            <a:r>
              <a:rPr lang="en-US" sz="1035" dirty="0">
                <a:latin typeface="Montserrat" pitchFamily="34" charset="0"/>
                <a:ea typeface="Montserrat" pitchFamily="34" charset="-122"/>
                <a:cs typeface="Montserrat" pitchFamily="34" charset="-120"/>
              </a:rPr>
              <a:t>Gift funds are an acceptable asset for your home purchase </a:t>
            </a:r>
          </a:p>
          <a:p>
            <a:pPr lvl="1" algn="l">
              <a:lnSpc>
                <a:spcPts val="1449"/>
              </a:lnSpc>
              <a:spcBef>
                <a:spcPts val="392"/>
              </a:spcBef>
              <a:buNone/>
            </a:pPr>
            <a:r>
              <a:rPr lang="en-US" sz="1035" dirty="0">
                <a:solidFill>
                  <a:srgbClr val="5A5A4C"/>
                </a:solidFill>
                <a:latin typeface="Montserrat" pitchFamily="34" charset="0"/>
                <a:ea typeface="Montserrat" pitchFamily="34" charset="-122"/>
                <a:cs typeface="Montserrat" pitchFamily="34" charset="-120"/>
              </a:rPr>
              <a:t>2023 annual gift tax exclusion is $17,000 per person. T</a:t>
            </a:r>
            <a:r>
              <a:rPr lang="en-US" sz="1035" dirty="0">
                <a:solidFill>
                  <a:srgbClr val="202124"/>
                </a:solidFill>
                <a:latin typeface="Montserrat" pitchFamily="34" charset="0"/>
                <a:ea typeface="Montserrat" pitchFamily="34" charset="-122"/>
                <a:cs typeface="Montserrat" pitchFamily="34" charset="-120"/>
              </a:rPr>
              <a:t>he IRS allows a person to give away </a:t>
            </a:r>
            <a:r>
              <a:rPr lang="en-US" sz="1035" b="1" dirty="0">
                <a:solidFill>
                  <a:srgbClr val="5A5A4C"/>
                </a:solidFill>
                <a:latin typeface="Montserrat" pitchFamily="34" charset="0"/>
                <a:ea typeface="Montserrat" pitchFamily="34" charset="-122"/>
                <a:cs typeface="Montserrat" pitchFamily="34" charset="-120"/>
              </a:rPr>
              <a:t>up to $12.92 million</a:t>
            </a:r>
            <a:r>
              <a:rPr lang="en-US" sz="1035" dirty="0">
                <a:solidFill>
                  <a:srgbClr val="202124"/>
                </a:solidFill>
                <a:latin typeface="Montserrat" pitchFamily="34" charset="0"/>
                <a:ea typeface="Montserrat" pitchFamily="34" charset="-122"/>
                <a:cs typeface="Montserrat" pitchFamily="34" charset="-120"/>
              </a:rPr>
              <a:t> in assets or property over the course of their lifetime and/or as part of their estate.</a:t>
            </a:r>
          </a:p>
          <a:p>
            <a:pPr algn="l">
              <a:lnSpc>
                <a:spcPts val="2042"/>
              </a:lnSpc>
              <a:spcBef>
                <a:spcPts val="1957"/>
              </a:spcBef>
              <a:buSzPct val="100000"/>
            </a:pPr>
            <a:r>
              <a:rPr lang="en-US" sz="1620" dirty="0">
                <a:solidFill>
                  <a:srgbClr val="2A2921"/>
                </a:solidFill>
                <a:latin typeface="Montserrat" pitchFamily="34" charset="0"/>
                <a:ea typeface="Montserrat" pitchFamily="34" charset="-122"/>
                <a:cs typeface="Montserrat" pitchFamily="34" charset="-120"/>
              </a:rPr>
              <a:t>        Portfolio Loan or Line of Credit</a:t>
            </a:r>
          </a:p>
          <a:p>
            <a:pPr lvl="1" algn="l">
              <a:lnSpc>
                <a:spcPts val="1449"/>
              </a:lnSpc>
              <a:spcBef>
                <a:spcPts val="303"/>
              </a:spcBef>
              <a:buNone/>
            </a:pPr>
            <a:r>
              <a:rPr lang="en-US" sz="1035" b="1" dirty="0">
                <a:solidFill>
                  <a:srgbClr val="5A5A4C"/>
                </a:solidFill>
                <a:latin typeface="Montserrat" pitchFamily="34" charset="0"/>
                <a:ea typeface="Montserrat" pitchFamily="34" charset="-122"/>
                <a:cs typeface="Montserrat" pitchFamily="34" charset="-120"/>
              </a:rPr>
              <a:t> </a:t>
            </a:r>
          </a:p>
          <a:p>
            <a:pPr lvl="1" algn="l">
              <a:lnSpc>
                <a:spcPts val="1449"/>
              </a:lnSpc>
              <a:spcBef>
                <a:spcPts val="392"/>
              </a:spcBef>
              <a:buNone/>
            </a:pPr>
            <a:r>
              <a:rPr lang="en-US" sz="1035" dirty="0">
                <a:solidFill>
                  <a:srgbClr val="5A5A4C"/>
                </a:solidFill>
                <a:latin typeface="Montserrat" pitchFamily="34" charset="0"/>
                <a:ea typeface="Montserrat" pitchFamily="34" charset="-122"/>
                <a:cs typeface="Montserrat" pitchFamily="34" charset="-120"/>
              </a:rPr>
              <a:t>A portfolio line of credit allows your broker to lend you money based on the value of your securities portfolio, with your stocks, bonds, and funds used as collateral for the loan.</a:t>
            </a:r>
            <a:endParaRPr lang="en-US" dirty="0"/>
          </a:p>
        </p:txBody>
      </p:sp>
      <p:pic>
        <p:nvPicPr>
          <p:cNvPr id="9" name="Object 8"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23066" y="5300603"/>
            <a:ext cx="342814" cy="390427"/>
          </a:xfrm>
          <a:prstGeom prst="rect">
            <a:avLst/>
          </a:prstGeom>
        </p:spPr>
      </p:pic>
      <p:sp>
        <p:nvSpPr>
          <p:cNvPr id="10" name="Object 9"/>
          <p:cNvSpPr/>
          <p:nvPr/>
        </p:nvSpPr>
        <p:spPr>
          <a:xfrm>
            <a:off x="1842818" y="5419104"/>
            <a:ext cx="1093152" cy="153403"/>
          </a:xfrm>
          <a:prstGeom prst="rect">
            <a:avLst/>
          </a:prstGeom>
          <a:noFill/>
        </p:spPr>
        <p:txBody>
          <a:bodyPr wrap="square" lIns="0" tIns="0" rIns="0" bIns="0" rtlCol="0" anchor="t"/>
          <a:lstStyle/>
          <a:p>
            <a:pPr algn="l">
              <a:lnSpc>
                <a:spcPts val="1210"/>
              </a:lnSpc>
              <a:buNone/>
            </a:pPr>
            <a:r>
              <a:rPr lang="en-US" sz="960" dirty="0">
                <a:solidFill>
                  <a:srgbClr val="2A2921"/>
                </a:solidFill>
                <a:latin typeface="Montserrat" pitchFamily="34" charset="0"/>
                <a:ea typeface="Montserrat" pitchFamily="34" charset="-122"/>
                <a:cs typeface="Montserrat" pitchFamily="34" charset="-120"/>
              </a:rPr>
              <a:t>MONEY MONEY</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Home Equity Options </a:t>
            </a:r>
            <a:endParaRPr lang="en-US" dirty="0"/>
          </a:p>
        </p:txBody>
      </p:sp>
      <p:sp>
        <p:nvSpPr>
          <p:cNvPr id="3" name="Object 2"/>
          <p:cNvSpPr/>
          <p:nvPr/>
        </p:nvSpPr>
        <p:spPr>
          <a:xfrm>
            <a:off x="0" y="978449"/>
            <a:ext cx="12188952" cy="266633"/>
          </a:xfrm>
          <a:prstGeom prst="rect">
            <a:avLst/>
          </a:prstGeom>
          <a:noFill/>
        </p:spPr>
        <p:txBody>
          <a:bodyPr wrap="square" lIns="0" tIns="0" rIns="0" bIns="0" rtlCol="0" anchor="t"/>
          <a:lstStyle/>
          <a:p>
            <a:pPr algn="ctr">
              <a:lnSpc>
                <a:spcPts val="2100"/>
              </a:lnSpc>
              <a:spcBef>
                <a:spcPts val="816"/>
              </a:spcBef>
              <a:buNone/>
            </a:pPr>
            <a:r>
              <a:rPr lang="en-US" sz="1500" b="1" dirty="0">
                <a:solidFill>
                  <a:srgbClr val="5A5A4C"/>
                </a:solidFill>
                <a:latin typeface="Montserrat" pitchFamily="34" charset="0"/>
                <a:ea typeface="Montserrat" pitchFamily="34" charset="-122"/>
                <a:cs typeface="Montserrat" pitchFamily="34" charset="-120"/>
              </a:rPr>
              <a:t>HELOC</a:t>
            </a:r>
            <a:endParaRPr lang="en-US" dirty="0"/>
          </a:p>
        </p:txBody>
      </p:sp>
      <p:pic>
        <p:nvPicPr>
          <p:cNvPr id="4" name="Object 3" descr="preencoded.png"/>
          <p:cNvPicPr>
            <a:picLocks noChangeAspect="1"/>
          </p:cNvPicPr>
          <p:nvPr/>
        </p:nvPicPr>
        <p:blipFill>
          <a:blip r:embed="rId3"/>
          <a:srcRect l="6864" t="21243" r="6864" b="21243"/>
          <a:stretch/>
        </p:blipFill>
        <p:spPr>
          <a:xfrm>
            <a:off x="476131" y="1666458"/>
            <a:ext cx="4713696" cy="4713696"/>
          </a:xfrm>
          <a:prstGeom prst="rect">
            <a:avLst/>
          </a:prstGeom>
        </p:spPr>
      </p:pic>
      <p:sp>
        <p:nvSpPr>
          <p:cNvPr id="5" name="Object 4"/>
          <p:cNvSpPr/>
          <p:nvPr/>
        </p:nvSpPr>
        <p:spPr>
          <a:xfrm>
            <a:off x="5665958" y="2033079"/>
            <a:ext cx="6651549" cy="1333167"/>
          </a:xfrm>
          <a:prstGeom prst="rect">
            <a:avLst/>
          </a:prstGeom>
          <a:noFill/>
        </p:spPr>
        <p:txBody>
          <a:bodyPr wrap="square" lIns="0" tIns="0" rIns="0" bIns="0" rtlCol="0" anchor="t"/>
          <a:lstStyle/>
          <a:p>
            <a:pPr algn="l">
              <a:lnSpc>
                <a:spcPts val="2100"/>
              </a:lnSpc>
              <a:buNone/>
            </a:pPr>
            <a:r>
              <a:rPr lang="en-US" sz="1500" dirty="0">
                <a:solidFill>
                  <a:srgbClr val="5A5A4C"/>
                </a:solidFill>
                <a:latin typeface="Montserrat" pitchFamily="34" charset="0"/>
                <a:ea typeface="Montserrat" pitchFamily="34" charset="-122"/>
                <a:cs typeface="Montserrat" pitchFamily="34" charset="-120"/>
              </a:rPr>
              <a:t>Home Equity Line of Credit: You're borrowing against the available equity in your home, and the house is used as collateral for the line of credit. As you repay your outstanding balance, the amount of available credit is replenished – much like a credit card.</a:t>
            </a:r>
            <a:endParaRPr lang="en-US" dirty="0"/>
          </a:p>
        </p:txBody>
      </p:sp>
      <p:sp>
        <p:nvSpPr>
          <p:cNvPr id="6" name="Object 5"/>
          <p:cNvSpPr/>
          <p:nvPr/>
        </p:nvSpPr>
        <p:spPr>
          <a:xfrm>
            <a:off x="5665958" y="3478583"/>
            <a:ext cx="6651549" cy="479851"/>
          </a:xfrm>
          <a:prstGeom prst="rect">
            <a:avLst/>
          </a:prstGeom>
          <a:noFill/>
        </p:spPr>
        <p:txBody>
          <a:bodyPr wrap="square" lIns="0" tIns="0" rIns="0" bIns="0" rtlCol="0" anchor="t"/>
          <a:lstStyle/>
          <a:p>
            <a:pPr algn="l">
              <a:lnSpc>
                <a:spcPts val="3780"/>
              </a:lnSpc>
              <a:spcBef>
                <a:spcPts val="867"/>
              </a:spcBef>
              <a:buNone/>
            </a:pPr>
            <a:r>
              <a:rPr lang="en-US" sz="3000" dirty="0">
                <a:solidFill>
                  <a:srgbClr val="2A2921"/>
                </a:solidFill>
                <a:latin typeface="Montserrat" pitchFamily="34" charset="0"/>
                <a:ea typeface="Montserrat" pitchFamily="34" charset="-122"/>
                <a:cs typeface="Montserrat" pitchFamily="34" charset="-120"/>
              </a:rPr>
              <a:t>Pros: </a:t>
            </a:r>
            <a:endParaRPr lang="en-US" dirty="0"/>
          </a:p>
        </p:txBody>
      </p:sp>
      <p:sp>
        <p:nvSpPr>
          <p:cNvPr id="7" name="Object 6"/>
          <p:cNvSpPr/>
          <p:nvPr/>
        </p:nvSpPr>
        <p:spPr>
          <a:xfrm>
            <a:off x="5665958" y="4070771"/>
            <a:ext cx="6651549" cy="1942614"/>
          </a:xfrm>
          <a:prstGeom prst="rect">
            <a:avLst/>
          </a:prstGeom>
          <a:noFill/>
        </p:spPr>
        <p:txBody>
          <a:bodyPr wrap="square" lIns="0" tIns="0" rIns="0" bIns="0" rtlCol="0" anchor="t"/>
          <a:lstStyle/>
          <a:p>
            <a:pPr marL="242900" indent="-242900" algn="l">
              <a:lnSpc>
                <a:spcPts val="2100"/>
              </a:lnSpc>
              <a:spcBef>
                <a:spcPts val="867"/>
              </a:spcBef>
              <a:buSzPct val="100000"/>
              <a:buChar char="•"/>
            </a:pPr>
            <a:r>
              <a:rPr lang="en-US" sz="1500" dirty="0">
                <a:solidFill>
                  <a:srgbClr val="5A5A4C"/>
                </a:solidFill>
                <a:latin typeface="Montserrat" pitchFamily="34" charset="0"/>
                <a:ea typeface="Montserrat" pitchFamily="34" charset="-122"/>
                <a:cs typeface="Montserrat" pitchFamily="34" charset="-120"/>
              </a:rPr>
              <a:t>You can withdraw funds for many years </a:t>
            </a:r>
          </a:p>
          <a:p>
            <a:pPr marL="242900" indent="-242900" algn="l">
              <a:lnSpc>
                <a:spcPts val="2100"/>
              </a:lnSpc>
              <a:spcBef>
                <a:spcPts val="1176"/>
              </a:spcBef>
              <a:buSzPct val="100000"/>
              <a:buChar char="•"/>
            </a:pPr>
            <a:r>
              <a:rPr lang="en-US" sz="1500" dirty="0">
                <a:solidFill>
                  <a:srgbClr val="5A5A4C"/>
                </a:solidFill>
                <a:latin typeface="Montserrat" pitchFamily="34" charset="0"/>
                <a:ea typeface="Montserrat" pitchFamily="34" charset="-122"/>
                <a:cs typeface="Montserrat" pitchFamily="34" charset="-120"/>
              </a:rPr>
              <a:t>Allows you extended access to cashflow</a:t>
            </a:r>
          </a:p>
          <a:p>
            <a:pPr marL="242900" indent="-242900" algn="l">
              <a:lnSpc>
                <a:spcPts val="2100"/>
              </a:lnSpc>
              <a:spcBef>
                <a:spcPts val="1176"/>
              </a:spcBef>
              <a:buSzPct val="100000"/>
              <a:buChar char="•"/>
            </a:pPr>
            <a:r>
              <a:rPr lang="en-US" sz="1500" dirty="0">
                <a:solidFill>
                  <a:srgbClr val="5A5A4C"/>
                </a:solidFill>
                <a:latin typeface="Montserrat" pitchFamily="34" charset="0"/>
                <a:ea typeface="Montserrat" pitchFamily="34" charset="-122"/>
                <a:cs typeface="Montserrat" pitchFamily="34" charset="-120"/>
              </a:rPr>
              <a:t>You only pay interest on what you borrow </a:t>
            </a:r>
          </a:p>
          <a:p>
            <a:pPr marL="242900" indent="-242900" algn="l">
              <a:lnSpc>
                <a:spcPts val="2100"/>
              </a:lnSpc>
              <a:spcBef>
                <a:spcPts val="1176"/>
              </a:spcBef>
              <a:buSzPct val="100000"/>
              <a:buChar char="•"/>
            </a:pPr>
            <a:r>
              <a:rPr lang="en-US" sz="1500" dirty="0">
                <a:solidFill>
                  <a:srgbClr val="5A5A4C"/>
                </a:solidFill>
                <a:latin typeface="Montserrat" pitchFamily="34" charset="0"/>
                <a:ea typeface="Montserrat" pitchFamily="34" charset="-122"/>
                <a:cs typeface="Montserrat" pitchFamily="34" charset="-120"/>
              </a:rPr>
              <a:t>Acceptable asset for your new home purchase </a:t>
            </a:r>
          </a:p>
          <a:p>
            <a:pPr marL="242900" indent="-242900" algn="l">
              <a:lnSpc>
                <a:spcPts val="2100"/>
              </a:lnSpc>
              <a:spcBef>
                <a:spcPts val="1176"/>
              </a:spcBef>
              <a:buSzPct val="100000"/>
              <a:buChar char="•"/>
            </a:pPr>
            <a:r>
              <a:rPr lang="en-US" sz="1500" dirty="0">
                <a:solidFill>
                  <a:srgbClr val="5A5A4C"/>
                </a:solidFill>
                <a:latin typeface="Montserrat" pitchFamily="34" charset="0"/>
                <a:ea typeface="Montserrat" pitchFamily="34" charset="-122"/>
                <a:cs typeface="Montserrat" pitchFamily="34" charset="-120"/>
              </a:rPr>
              <a:t>Interest may be tax deductible. *always consult with a CPA</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Home Equity Options </a:t>
            </a:r>
            <a:endParaRPr lang="en-US" dirty="0"/>
          </a:p>
        </p:txBody>
      </p:sp>
      <p:sp>
        <p:nvSpPr>
          <p:cNvPr id="3" name="Object 2"/>
          <p:cNvSpPr/>
          <p:nvPr/>
        </p:nvSpPr>
        <p:spPr>
          <a:xfrm>
            <a:off x="0" y="978449"/>
            <a:ext cx="12188952" cy="266633"/>
          </a:xfrm>
          <a:prstGeom prst="rect">
            <a:avLst/>
          </a:prstGeom>
          <a:noFill/>
        </p:spPr>
        <p:txBody>
          <a:bodyPr wrap="square" lIns="0" tIns="0" rIns="0" bIns="0" rtlCol="0" anchor="t"/>
          <a:lstStyle/>
          <a:p>
            <a:pPr algn="ctr">
              <a:lnSpc>
                <a:spcPts val="2100"/>
              </a:lnSpc>
              <a:spcBef>
                <a:spcPts val="816"/>
              </a:spcBef>
              <a:buNone/>
            </a:pPr>
            <a:r>
              <a:rPr lang="en-US" sz="1500" b="1" dirty="0">
                <a:solidFill>
                  <a:srgbClr val="5A5A4C"/>
                </a:solidFill>
                <a:latin typeface="Montserrat" pitchFamily="34" charset="0"/>
                <a:ea typeface="Montserrat" pitchFamily="34" charset="-122"/>
                <a:cs typeface="Montserrat" pitchFamily="34" charset="-120"/>
              </a:rPr>
              <a:t>HELOC</a:t>
            </a:r>
            <a:endParaRPr lang="en-US" dirty="0"/>
          </a:p>
        </p:txBody>
      </p:sp>
      <p:pic>
        <p:nvPicPr>
          <p:cNvPr id="4" name="Object 3" descr="preencoded.png"/>
          <p:cNvPicPr>
            <a:picLocks noChangeAspect="1"/>
          </p:cNvPicPr>
          <p:nvPr/>
        </p:nvPicPr>
        <p:blipFill>
          <a:blip r:embed="rId3"/>
          <a:srcRect l="6864" t="21243" r="6864" b="21243"/>
          <a:stretch/>
        </p:blipFill>
        <p:spPr>
          <a:xfrm>
            <a:off x="476131" y="1666458"/>
            <a:ext cx="4713696" cy="4713696"/>
          </a:xfrm>
          <a:prstGeom prst="rect">
            <a:avLst/>
          </a:prstGeom>
        </p:spPr>
      </p:pic>
      <p:sp>
        <p:nvSpPr>
          <p:cNvPr id="5" name="Object 4"/>
          <p:cNvSpPr/>
          <p:nvPr/>
        </p:nvSpPr>
        <p:spPr>
          <a:xfrm>
            <a:off x="5665958" y="2242577"/>
            <a:ext cx="6651549" cy="799900"/>
          </a:xfrm>
          <a:prstGeom prst="rect">
            <a:avLst/>
          </a:prstGeom>
          <a:noFill/>
        </p:spPr>
        <p:txBody>
          <a:bodyPr wrap="square" lIns="0" tIns="0" rIns="0" bIns="0" rtlCol="0" anchor="t"/>
          <a:lstStyle/>
          <a:p>
            <a:pPr algn="l">
              <a:lnSpc>
                <a:spcPts val="2100"/>
              </a:lnSpc>
              <a:buNone/>
            </a:pPr>
            <a:r>
              <a:rPr lang="en-US" sz="1500" dirty="0">
                <a:solidFill>
                  <a:srgbClr val="5A5A4C"/>
                </a:solidFill>
                <a:latin typeface="Montserrat" pitchFamily="34" charset="0"/>
                <a:ea typeface="Montserrat" pitchFamily="34" charset="-122"/>
                <a:cs typeface="Montserrat" pitchFamily="34" charset="-120"/>
              </a:rPr>
              <a:t>Home Equity Line of Credit: You're borrowing against the available equity in your home, and the house is used as collateral for the line of credit. </a:t>
            </a:r>
            <a:endParaRPr lang="en-US" dirty="0"/>
          </a:p>
        </p:txBody>
      </p:sp>
      <p:sp>
        <p:nvSpPr>
          <p:cNvPr id="6" name="Object 5"/>
          <p:cNvSpPr/>
          <p:nvPr/>
        </p:nvSpPr>
        <p:spPr>
          <a:xfrm>
            <a:off x="5665958" y="3154814"/>
            <a:ext cx="6651549" cy="479851"/>
          </a:xfrm>
          <a:prstGeom prst="rect">
            <a:avLst/>
          </a:prstGeom>
          <a:noFill/>
        </p:spPr>
        <p:txBody>
          <a:bodyPr wrap="square" lIns="0" tIns="0" rIns="0" bIns="0" rtlCol="0" anchor="t"/>
          <a:lstStyle/>
          <a:p>
            <a:pPr algn="l">
              <a:lnSpc>
                <a:spcPts val="3780"/>
              </a:lnSpc>
              <a:spcBef>
                <a:spcPts val="867"/>
              </a:spcBef>
              <a:buNone/>
            </a:pPr>
            <a:r>
              <a:rPr lang="en-US" sz="3000" dirty="0">
                <a:solidFill>
                  <a:srgbClr val="2A2921"/>
                </a:solidFill>
                <a:latin typeface="Montserrat" pitchFamily="34" charset="0"/>
                <a:ea typeface="Montserrat" pitchFamily="34" charset="-122"/>
                <a:cs typeface="Montserrat" pitchFamily="34" charset="-120"/>
              </a:rPr>
              <a:t>Cons: </a:t>
            </a:r>
            <a:endParaRPr lang="en-US" dirty="0"/>
          </a:p>
        </p:txBody>
      </p:sp>
      <p:sp>
        <p:nvSpPr>
          <p:cNvPr id="7" name="Object 6"/>
          <p:cNvSpPr/>
          <p:nvPr/>
        </p:nvSpPr>
        <p:spPr>
          <a:xfrm>
            <a:off x="5665958" y="3747002"/>
            <a:ext cx="6651549" cy="533267"/>
          </a:xfrm>
          <a:prstGeom prst="rect">
            <a:avLst/>
          </a:prstGeom>
          <a:noFill/>
        </p:spPr>
        <p:txBody>
          <a:bodyPr wrap="square" lIns="0" tIns="0" rIns="0" bIns="0" rtlCol="0" anchor="t"/>
          <a:lstStyle/>
          <a:p>
            <a:pPr algn="l">
              <a:lnSpc>
                <a:spcPts val="2100"/>
              </a:lnSpc>
              <a:spcBef>
                <a:spcPts val="867"/>
              </a:spcBef>
              <a:buNone/>
            </a:pPr>
            <a:r>
              <a:rPr lang="en-US" sz="1500" dirty="0">
                <a:solidFill>
                  <a:srgbClr val="5A5A4C"/>
                </a:solidFill>
                <a:latin typeface="Montserrat" pitchFamily="34" charset="0"/>
                <a:ea typeface="Montserrat" pitchFamily="34" charset="-122"/>
                <a:cs typeface="Montserrat" pitchFamily="34" charset="-120"/>
              </a:rPr>
              <a:t>Rates are variable, usually Prime (Fed funds rate + 3) plus a margin </a:t>
            </a:r>
            <a:endParaRPr lang="en-US" dirty="0"/>
          </a:p>
        </p:txBody>
      </p:sp>
      <p:sp>
        <p:nvSpPr>
          <p:cNvPr id="8" name="Object 7"/>
          <p:cNvSpPr/>
          <p:nvPr/>
        </p:nvSpPr>
        <p:spPr>
          <a:xfrm>
            <a:off x="5665958" y="4432630"/>
            <a:ext cx="6651549" cy="266633"/>
          </a:xfrm>
          <a:prstGeom prst="rect">
            <a:avLst/>
          </a:prstGeom>
          <a:noFill/>
        </p:spPr>
        <p:txBody>
          <a:bodyPr wrap="square" lIns="0" tIns="0" rIns="0" bIns="0" rtlCol="0" anchor="t"/>
          <a:lstStyle/>
          <a:p>
            <a:pPr algn="l">
              <a:lnSpc>
                <a:spcPts val="2100"/>
              </a:lnSpc>
              <a:spcBef>
                <a:spcPts val="1176"/>
              </a:spcBef>
              <a:buNone/>
            </a:pPr>
            <a:r>
              <a:rPr lang="en-US" sz="1500" dirty="0">
                <a:solidFill>
                  <a:srgbClr val="5A5A4C"/>
                </a:solidFill>
                <a:latin typeface="Montserrat" pitchFamily="34" charset="0"/>
                <a:ea typeface="Montserrat" pitchFamily="34" charset="-122"/>
                <a:cs typeface="Montserrat" pitchFamily="34" charset="-120"/>
              </a:rPr>
              <a:t>Risk of payment shock later on in the loan term. ...</a:t>
            </a:r>
            <a:endParaRPr lang="en-US" dirty="0"/>
          </a:p>
        </p:txBody>
      </p:sp>
      <p:sp>
        <p:nvSpPr>
          <p:cNvPr id="9" name="Object 8"/>
          <p:cNvSpPr/>
          <p:nvPr/>
        </p:nvSpPr>
        <p:spPr>
          <a:xfrm>
            <a:off x="5665958" y="4851625"/>
            <a:ext cx="6651549" cy="266633"/>
          </a:xfrm>
          <a:prstGeom prst="rect">
            <a:avLst/>
          </a:prstGeom>
          <a:noFill/>
        </p:spPr>
        <p:txBody>
          <a:bodyPr wrap="square" lIns="0" tIns="0" rIns="0" bIns="0" rtlCol="0" anchor="t"/>
          <a:lstStyle/>
          <a:p>
            <a:pPr algn="l">
              <a:lnSpc>
                <a:spcPts val="2100"/>
              </a:lnSpc>
              <a:spcBef>
                <a:spcPts val="1176"/>
              </a:spcBef>
              <a:buNone/>
            </a:pPr>
            <a:r>
              <a:rPr lang="en-US" sz="1500" dirty="0">
                <a:solidFill>
                  <a:srgbClr val="5A5A4C"/>
                </a:solidFill>
                <a:latin typeface="Montserrat" pitchFamily="34" charset="0"/>
                <a:ea typeface="Montserrat" pitchFamily="34" charset="-122"/>
                <a:cs typeface="Montserrat" pitchFamily="34" charset="-120"/>
              </a:rPr>
              <a:t>Your home is on the line. ...</a:t>
            </a:r>
            <a:endParaRPr lang="en-US" dirty="0"/>
          </a:p>
        </p:txBody>
      </p:sp>
      <p:sp>
        <p:nvSpPr>
          <p:cNvPr id="10" name="Object 9"/>
          <p:cNvSpPr/>
          <p:nvPr/>
        </p:nvSpPr>
        <p:spPr>
          <a:xfrm>
            <a:off x="5665958" y="5270621"/>
            <a:ext cx="6651549" cy="533267"/>
          </a:xfrm>
          <a:prstGeom prst="rect">
            <a:avLst/>
          </a:prstGeom>
          <a:noFill/>
        </p:spPr>
        <p:txBody>
          <a:bodyPr wrap="square" lIns="0" tIns="0" rIns="0" bIns="0" rtlCol="0" anchor="t"/>
          <a:lstStyle/>
          <a:p>
            <a:pPr algn="l">
              <a:lnSpc>
                <a:spcPts val="2100"/>
              </a:lnSpc>
              <a:spcBef>
                <a:spcPts val="1176"/>
              </a:spcBef>
              <a:buNone/>
            </a:pPr>
            <a:r>
              <a:rPr lang="en-US" sz="1500" dirty="0">
                <a:solidFill>
                  <a:srgbClr val="5A5A4C"/>
                </a:solidFill>
                <a:latin typeface="Montserrat" pitchFamily="34" charset="0"/>
                <a:ea typeface="Montserrat" pitchFamily="34" charset="-122"/>
                <a:cs typeface="Montserrat" pitchFamily="34" charset="-120"/>
              </a:rPr>
              <a:t>There may be prepayment penalties or annual fees so always understand the terms you are being offered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Home Equity Options </a:t>
            </a:r>
            <a:endParaRPr lang="en-US" dirty="0"/>
          </a:p>
        </p:txBody>
      </p:sp>
      <p:sp>
        <p:nvSpPr>
          <p:cNvPr id="3" name="Object 2"/>
          <p:cNvSpPr/>
          <p:nvPr/>
        </p:nvSpPr>
        <p:spPr>
          <a:xfrm>
            <a:off x="0" y="978449"/>
            <a:ext cx="12188952" cy="266633"/>
          </a:xfrm>
          <a:prstGeom prst="rect">
            <a:avLst/>
          </a:prstGeom>
          <a:noFill/>
        </p:spPr>
        <p:txBody>
          <a:bodyPr wrap="square" lIns="0" tIns="0" rIns="0" bIns="0" rtlCol="0" anchor="t"/>
          <a:lstStyle/>
          <a:p>
            <a:pPr algn="ctr">
              <a:lnSpc>
                <a:spcPts val="2100"/>
              </a:lnSpc>
              <a:spcBef>
                <a:spcPts val="816"/>
              </a:spcBef>
              <a:buNone/>
            </a:pPr>
            <a:r>
              <a:rPr lang="en-US" sz="1500" b="1" dirty="0">
                <a:solidFill>
                  <a:srgbClr val="5A5A4C"/>
                </a:solidFill>
                <a:latin typeface="Montserrat" pitchFamily="34" charset="0"/>
                <a:ea typeface="Montserrat" pitchFamily="34" charset="-122"/>
                <a:cs typeface="Montserrat" pitchFamily="34" charset="-120"/>
              </a:rPr>
              <a:t>HELOAN</a:t>
            </a:r>
            <a:endParaRPr lang="en-US" dirty="0"/>
          </a:p>
        </p:txBody>
      </p:sp>
      <p:pic>
        <p:nvPicPr>
          <p:cNvPr id="4" name="Object 3" descr="preencoded.png"/>
          <p:cNvPicPr>
            <a:picLocks noChangeAspect="1"/>
          </p:cNvPicPr>
          <p:nvPr/>
        </p:nvPicPr>
        <p:blipFill>
          <a:blip r:embed="rId3"/>
          <a:srcRect l="6864" t="21243" r="6864" b="21243"/>
          <a:stretch/>
        </p:blipFill>
        <p:spPr>
          <a:xfrm>
            <a:off x="476131" y="1666458"/>
            <a:ext cx="4713696" cy="4713696"/>
          </a:xfrm>
          <a:prstGeom prst="rect">
            <a:avLst/>
          </a:prstGeom>
        </p:spPr>
      </p:pic>
      <p:sp>
        <p:nvSpPr>
          <p:cNvPr id="5" name="Object 4"/>
          <p:cNvSpPr/>
          <p:nvPr/>
        </p:nvSpPr>
        <p:spPr>
          <a:xfrm>
            <a:off x="5665958" y="1698002"/>
            <a:ext cx="6651549" cy="479851"/>
          </a:xfrm>
          <a:prstGeom prst="rect">
            <a:avLst/>
          </a:prstGeom>
          <a:noFill/>
        </p:spPr>
        <p:txBody>
          <a:bodyPr wrap="square" lIns="0" tIns="0" rIns="0" bIns="0" rtlCol="0" anchor="t"/>
          <a:lstStyle/>
          <a:p>
            <a:pPr algn="l">
              <a:lnSpc>
                <a:spcPts val="3780"/>
              </a:lnSpc>
              <a:buNone/>
            </a:pPr>
            <a:r>
              <a:rPr lang="en-US" sz="3000" dirty="0">
                <a:solidFill>
                  <a:srgbClr val="2A2921"/>
                </a:solidFill>
                <a:latin typeface="Montserrat" pitchFamily="34" charset="0"/>
                <a:ea typeface="Montserrat" pitchFamily="34" charset="-122"/>
                <a:cs typeface="Montserrat" pitchFamily="34" charset="-120"/>
              </a:rPr>
              <a:t>Home Equity Loan:</a:t>
            </a:r>
            <a:endParaRPr lang="en-US" dirty="0"/>
          </a:p>
        </p:txBody>
      </p:sp>
      <p:sp>
        <p:nvSpPr>
          <p:cNvPr id="6" name="Object 5"/>
          <p:cNvSpPr/>
          <p:nvPr/>
        </p:nvSpPr>
        <p:spPr>
          <a:xfrm>
            <a:off x="5665958" y="2250165"/>
            <a:ext cx="6651549" cy="1919403"/>
          </a:xfrm>
          <a:prstGeom prst="rect">
            <a:avLst/>
          </a:prstGeom>
          <a:noFill/>
        </p:spPr>
        <p:txBody>
          <a:bodyPr wrap="square" lIns="0" tIns="0" rIns="0" bIns="0" rtlCol="0" anchor="t"/>
          <a:lstStyle/>
          <a:p>
            <a:pPr algn="l">
              <a:lnSpc>
                <a:spcPts val="3780"/>
              </a:lnSpc>
              <a:spcBef>
                <a:spcPts val="559"/>
              </a:spcBef>
              <a:buNone/>
            </a:pPr>
            <a:r>
              <a:rPr lang="en-US" sz="3000" dirty="0">
                <a:solidFill>
                  <a:srgbClr val="2A2921"/>
                </a:solidFill>
                <a:latin typeface="Montserrat" pitchFamily="34" charset="0"/>
                <a:ea typeface="Montserrat" pitchFamily="34" charset="-122"/>
                <a:cs typeface="Montserrat" pitchFamily="34" charset="-120"/>
              </a:rPr>
              <a:t>You're borrowing against the available equity in your home, and the house is used as collateral for the loan. </a:t>
            </a:r>
            <a:endParaRPr lang="en-US" dirty="0"/>
          </a:p>
        </p:txBody>
      </p:sp>
      <p:sp>
        <p:nvSpPr>
          <p:cNvPr id="7" name="Object 6"/>
          <p:cNvSpPr/>
          <p:nvPr/>
        </p:nvSpPr>
        <p:spPr>
          <a:xfrm>
            <a:off x="5665958" y="4281905"/>
            <a:ext cx="6651549" cy="799900"/>
          </a:xfrm>
          <a:prstGeom prst="rect">
            <a:avLst/>
          </a:prstGeom>
          <a:noFill/>
        </p:spPr>
        <p:txBody>
          <a:bodyPr wrap="square" lIns="0" tIns="0" rIns="0" bIns="0" rtlCol="0" anchor="t"/>
          <a:lstStyle/>
          <a:p>
            <a:pPr algn="l">
              <a:lnSpc>
                <a:spcPts val="2100"/>
              </a:lnSpc>
              <a:spcBef>
                <a:spcPts val="867"/>
              </a:spcBef>
              <a:buNone/>
            </a:pPr>
            <a:r>
              <a:rPr lang="en-US" sz="1500" dirty="0">
                <a:solidFill>
                  <a:srgbClr val="374151"/>
                </a:solidFill>
                <a:latin typeface="Montserrat" pitchFamily="34" charset="0"/>
                <a:ea typeface="Montserrat" pitchFamily="34" charset="-122"/>
                <a:cs typeface="Montserrat" pitchFamily="34" charset="-120"/>
              </a:rPr>
              <a:t>Fixed Interest Rates: Home equity loans often come with fixed interest rates, meaning the rate and monthly payment remains consistent over the life of the loan.</a:t>
            </a:r>
            <a:endParaRPr lang="en-US" dirty="0"/>
          </a:p>
        </p:txBody>
      </p:sp>
      <p:sp>
        <p:nvSpPr>
          <p:cNvPr id="8" name="Object 7"/>
          <p:cNvSpPr/>
          <p:nvPr/>
        </p:nvSpPr>
        <p:spPr>
          <a:xfrm>
            <a:off x="5665958" y="5234167"/>
            <a:ext cx="6651549" cy="1066533"/>
          </a:xfrm>
          <a:prstGeom prst="rect">
            <a:avLst/>
          </a:prstGeom>
          <a:noFill/>
        </p:spPr>
        <p:txBody>
          <a:bodyPr wrap="square" lIns="0" tIns="0" rIns="0" bIns="0" rtlCol="0" anchor="t"/>
          <a:lstStyle/>
          <a:p>
            <a:pPr algn="l">
              <a:lnSpc>
                <a:spcPts val="2100"/>
              </a:lnSpc>
              <a:spcBef>
                <a:spcPts val="1176"/>
              </a:spcBef>
              <a:buNone/>
            </a:pPr>
            <a:r>
              <a:rPr lang="en-US" sz="1500" dirty="0">
                <a:solidFill>
                  <a:srgbClr val="374151"/>
                </a:solidFill>
                <a:latin typeface="Montserrat" pitchFamily="34" charset="0"/>
                <a:ea typeface="Montserrat" pitchFamily="34" charset="-122"/>
                <a:cs typeface="Montserrat" pitchFamily="34" charset="-120"/>
              </a:rPr>
              <a:t>Long Repayment Terms: Home equity loans often come with longer repayment terms compared to other forms of borrowing, which can result in lower monthly payments and increased affordability for homeowners.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254879"/>
          </a:xfrm>
          <a:prstGeom prst="rect">
            <a:avLst/>
          </a:prstGeom>
          <a:noFill/>
        </p:spPr>
        <p:txBody>
          <a:bodyPr wrap="square" lIns="0" tIns="0" rIns="0" bIns="0" rtlCol="0" anchor="t"/>
          <a:lstStyle/>
          <a:p>
            <a:pPr algn="ctr">
              <a:lnSpc>
                <a:spcPts val="2008"/>
              </a:lnSpc>
              <a:buNone/>
            </a:pPr>
            <a:r>
              <a:rPr lang="en-US" sz="1594" dirty="0">
                <a:solidFill>
                  <a:srgbClr val="62A8BB"/>
                </a:solidFill>
                <a:latin typeface="Montserrat" pitchFamily="34" charset="0"/>
                <a:ea typeface="Montserrat" pitchFamily="34" charset="-122"/>
                <a:cs typeface="Montserrat" pitchFamily="34" charset="-120"/>
              </a:rPr>
              <a:t>401k</a:t>
            </a:r>
            <a:endParaRPr lang="en-US" dirty="0"/>
          </a:p>
        </p:txBody>
      </p:sp>
      <p:sp>
        <p:nvSpPr>
          <p:cNvPr id="3" name="Object 2"/>
          <p:cNvSpPr/>
          <p:nvPr/>
        </p:nvSpPr>
        <p:spPr>
          <a:xfrm>
            <a:off x="0" y="790080"/>
            <a:ext cx="12188952" cy="509906"/>
          </a:xfrm>
          <a:prstGeom prst="rect">
            <a:avLst/>
          </a:prstGeom>
          <a:noFill/>
        </p:spPr>
        <p:txBody>
          <a:bodyPr wrap="square" lIns="0" tIns="0" rIns="0" bIns="0" rtlCol="0" anchor="t"/>
          <a:lstStyle/>
          <a:p>
            <a:pPr algn="ctr">
              <a:lnSpc>
                <a:spcPts val="4016"/>
              </a:lnSpc>
              <a:spcBef>
                <a:spcPts val="893"/>
              </a:spcBef>
              <a:buNone/>
            </a:pPr>
            <a:r>
              <a:rPr lang="en-US" sz="3188" dirty="0">
                <a:solidFill>
                  <a:srgbClr val="2A2921"/>
                </a:solidFill>
                <a:latin typeface="Montserrat" pitchFamily="34" charset="0"/>
                <a:ea typeface="Montserrat" pitchFamily="34" charset="-122"/>
                <a:cs typeface="Montserrat" pitchFamily="34" charset="-120"/>
              </a:rPr>
              <a:t>Loan vs withdraw</a:t>
            </a:r>
            <a:endParaRPr lang="en-US" dirty="0"/>
          </a:p>
        </p:txBody>
      </p:sp>
      <p:sp>
        <p:nvSpPr>
          <p:cNvPr id="4" name="Object 3"/>
          <p:cNvSpPr/>
          <p:nvPr/>
        </p:nvSpPr>
        <p:spPr>
          <a:xfrm>
            <a:off x="0" y="1358907"/>
            <a:ext cx="12188952" cy="509906"/>
          </a:xfrm>
          <a:prstGeom prst="rect">
            <a:avLst/>
          </a:prstGeom>
          <a:noFill/>
        </p:spPr>
        <p:txBody>
          <a:bodyPr wrap="square" lIns="0" tIns="0" rIns="0" bIns="0" rtlCol="0" anchor="t"/>
          <a:lstStyle/>
          <a:p>
            <a:pPr algn="ctr">
              <a:lnSpc>
                <a:spcPts val="4016"/>
              </a:lnSpc>
              <a:spcBef>
                <a:spcPts val="456"/>
              </a:spcBef>
              <a:buNone/>
            </a:pPr>
            <a:r>
              <a:rPr lang="en-US" sz="3188" dirty="0">
                <a:solidFill>
                  <a:srgbClr val="2A2921"/>
                </a:solidFill>
                <a:latin typeface="Montserrat" pitchFamily="34" charset="0"/>
                <a:ea typeface="Montserrat" pitchFamily="34" charset="-122"/>
                <a:cs typeface="Montserrat" pitchFamily="34" charset="-120"/>
              </a:rPr>
              <a:t>Things to consider </a:t>
            </a:r>
            <a:endParaRPr lang="en-US" dirty="0"/>
          </a:p>
        </p:txBody>
      </p:sp>
      <p:sp>
        <p:nvSpPr>
          <p:cNvPr id="5" name="Object 4"/>
          <p:cNvSpPr/>
          <p:nvPr/>
        </p:nvSpPr>
        <p:spPr>
          <a:xfrm>
            <a:off x="476131" y="2523494"/>
            <a:ext cx="3856661" cy="3856661"/>
          </a:xfrm>
          <a:prstGeom prst="rect">
            <a:avLst/>
          </a:prstGeom>
          <a:solidFill>
            <a:srgbClr val="FFFFFF"/>
          </a:solidFill>
          <a:ln w="25400">
            <a:solidFill>
              <a:srgbClr val="62A8BB"/>
            </a:solidFill>
            <a:prstDash val="solid"/>
            <a:miter lim="800000"/>
          </a:ln>
        </p:spPr>
      </p:sp>
      <p:pic>
        <p:nvPicPr>
          <p:cNvPr id="6" name="Object 5" descr="preencoded.png"/>
          <p:cNvPicPr>
            <a:picLocks noChangeAspect="1"/>
          </p:cNvPicPr>
          <p:nvPr/>
        </p:nvPicPr>
        <p:blipFill>
          <a:blip r:embed="rId3"/>
          <a:srcRect/>
          <a:stretch/>
        </p:blipFill>
        <p:spPr>
          <a:xfrm>
            <a:off x="476131" y="2523494"/>
            <a:ext cx="3856661" cy="3856661"/>
          </a:xfrm>
          <a:prstGeom prst="rect">
            <a:avLst/>
          </a:prstGeom>
        </p:spPr>
      </p:pic>
      <p:sp>
        <p:nvSpPr>
          <p:cNvPr id="7" name="Object 6"/>
          <p:cNvSpPr/>
          <p:nvPr/>
        </p:nvSpPr>
        <p:spPr>
          <a:xfrm>
            <a:off x="476131" y="2523494"/>
            <a:ext cx="3856661" cy="3856661"/>
          </a:xfrm>
          <a:prstGeom prst="rect">
            <a:avLst/>
          </a:prstGeom>
          <a:noFill/>
          <a:ln w="25400">
            <a:solidFill>
              <a:srgbClr val="62A8BB"/>
            </a:solidFill>
            <a:prstDash val="solid"/>
            <a:miter lim="800000"/>
          </a:ln>
        </p:spPr>
      </p:sp>
      <p:sp>
        <p:nvSpPr>
          <p:cNvPr id="8" name="Object 7"/>
          <p:cNvSpPr/>
          <p:nvPr/>
        </p:nvSpPr>
        <p:spPr>
          <a:xfrm>
            <a:off x="4808922" y="3232929"/>
            <a:ext cx="7594288" cy="266633"/>
          </a:xfrm>
          <a:prstGeom prst="rect">
            <a:avLst/>
          </a:prstGeom>
          <a:noFill/>
        </p:spPr>
        <p:txBody>
          <a:bodyPr wrap="square" lIns="0" tIns="0" rIns="0" bIns="0" rtlCol="0" anchor="t"/>
          <a:lstStyle/>
          <a:p>
            <a:pPr algn="l">
              <a:lnSpc>
                <a:spcPts val="2100"/>
              </a:lnSpc>
              <a:buNone/>
            </a:pPr>
            <a:r>
              <a:rPr lang="en-US" sz="1500" dirty="0">
                <a:solidFill>
                  <a:srgbClr val="5A5A4C"/>
                </a:solidFill>
                <a:latin typeface="Montserrat" pitchFamily="34" charset="0"/>
                <a:ea typeface="Montserrat" pitchFamily="34" charset="-122"/>
                <a:cs typeface="Montserrat" pitchFamily="34" charset="-120"/>
              </a:rPr>
              <a:t>You can access your 401(k) funds in two ways: </a:t>
            </a:r>
            <a:endParaRPr lang="en-US" dirty="0"/>
          </a:p>
        </p:txBody>
      </p:sp>
      <p:sp>
        <p:nvSpPr>
          <p:cNvPr id="9" name="Object 8"/>
          <p:cNvSpPr/>
          <p:nvPr/>
        </p:nvSpPr>
        <p:spPr>
          <a:xfrm>
            <a:off x="4808922" y="3651924"/>
            <a:ext cx="7594288" cy="2018795"/>
          </a:xfrm>
          <a:prstGeom prst="rect">
            <a:avLst/>
          </a:prstGeom>
          <a:noFill/>
        </p:spPr>
        <p:txBody>
          <a:bodyPr wrap="square" lIns="0" tIns="0" rIns="0" bIns="0" rtlCol="0" anchor="t"/>
          <a:lstStyle/>
          <a:p>
            <a:pPr marL="242900" indent="-242900" algn="l">
              <a:lnSpc>
                <a:spcPts val="2100"/>
              </a:lnSpc>
              <a:spcBef>
                <a:spcPts val="1176"/>
              </a:spcBef>
              <a:buSzPct val="100000"/>
              <a:buChar char="•"/>
            </a:pPr>
            <a:r>
              <a:rPr lang="en-US" sz="1500" b="1" dirty="0">
                <a:solidFill>
                  <a:srgbClr val="5A5A4C"/>
                </a:solidFill>
                <a:latin typeface="Montserrat" pitchFamily="34" charset="0"/>
                <a:ea typeface="Montserrat" pitchFamily="34" charset="-122"/>
                <a:cs typeface="Montserrat" pitchFamily="34" charset="-120"/>
              </a:rPr>
              <a:t>401(k) loan</a:t>
            </a:r>
            <a:r>
              <a:rPr lang="en-US" sz="1500" dirty="0">
                <a:solidFill>
                  <a:srgbClr val="5A5A4C"/>
                </a:solidFill>
                <a:latin typeface="Montserrat" pitchFamily="34" charset="0"/>
                <a:ea typeface="Montserrat" pitchFamily="34" charset="-122"/>
                <a:cs typeface="Montserrat" pitchFamily="34" charset="-120"/>
              </a:rPr>
              <a:t> allows you to borrow money from your 401(k) account, which must be repaid with interest for up to 15 years.</a:t>
            </a:r>
          </a:p>
          <a:p>
            <a:pPr marL="242900" indent="-242900" algn="l">
              <a:lnSpc>
                <a:spcPts val="2100"/>
              </a:lnSpc>
              <a:spcBef>
                <a:spcPts val="1176"/>
              </a:spcBef>
              <a:buSzPct val="100000"/>
              <a:buChar char="•"/>
            </a:pPr>
            <a:r>
              <a:rPr lang="en-US" sz="1500" b="1" dirty="0">
                <a:solidFill>
                  <a:srgbClr val="5A5A4C"/>
                </a:solidFill>
                <a:latin typeface="Montserrat" pitchFamily="34" charset="0"/>
                <a:ea typeface="Montserrat" pitchFamily="34" charset="-122"/>
                <a:cs typeface="Montserrat" pitchFamily="34" charset="-120"/>
              </a:rPr>
              <a:t>401(k) withdrawal:</a:t>
            </a:r>
            <a:r>
              <a:rPr lang="en-US" sz="1500" dirty="0">
                <a:solidFill>
                  <a:srgbClr val="5A5A4C"/>
                </a:solidFill>
                <a:latin typeface="Montserrat" pitchFamily="34" charset="0"/>
                <a:ea typeface="Montserrat" pitchFamily="34" charset="-122"/>
                <a:cs typeface="Montserrat" pitchFamily="34" charset="-120"/>
              </a:rPr>
              <a:t> Simply withdraw the money, which comes with a 10% penalty and income tax from the IRS. Although the penalty hit differs depending on your age group *we recommend you always consult with a CPA and your financial advisor when considering this option.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419590"/>
            <a:ext cx="12188952" cy="254879"/>
          </a:xfrm>
          <a:prstGeom prst="rect">
            <a:avLst/>
          </a:prstGeom>
          <a:noFill/>
        </p:spPr>
        <p:txBody>
          <a:bodyPr wrap="square" lIns="0" tIns="0" rIns="0" bIns="0" rtlCol="0" anchor="t"/>
          <a:lstStyle/>
          <a:p>
            <a:pPr algn="ctr">
              <a:lnSpc>
                <a:spcPts val="2008"/>
              </a:lnSpc>
              <a:buNone/>
            </a:pPr>
            <a:r>
              <a:rPr lang="en-US" sz="1594" dirty="0">
                <a:solidFill>
                  <a:srgbClr val="62A8BB"/>
                </a:solidFill>
                <a:latin typeface="Montserrat" pitchFamily="34" charset="0"/>
                <a:ea typeface="Montserrat" pitchFamily="34" charset="-122"/>
                <a:cs typeface="Montserrat" pitchFamily="34" charset="-120"/>
              </a:rPr>
              <a:t>401k</a:t>
            </a:r>
            <a:endParaRPr lang="en-US" dirty="0"/>
          </a:p>
        </p:txBody>
      </p:sp>
      <p:sp>
        <p:nvSpPr>
          <p:cNvPr id="3" name="Object 2"/>
          <p:cNvSpPr/>
          <p:nvPr/>
        </p:nvSpPr>
        <p:spPr>
          <a:xfrm>
            <a:off x="0" y="790080"/>
            <a:ext cx="12188952" cy="509906"/>
          </a:xfrm>
          <a:prstGeom prst="rect">
            <a:avLst/>
          </a:prstGeom>
          <a:noFill/>
        </p:spPr>
        <p:txBody>
          <a:bodyPr wrap="square" lIns="0" tIns="0" rIns="0" bIns="0" rtlCol="0" anchor="t"/>
          <a:lstStyle/>
          <a:p>
            <a:pPr algn="ctr">
              <a:lnSpc>
                <a:spcPts val="4016"/>
              </a:lnSpc>
              <a:spcBef>
                <a:spcPts val="893"/>
              </a:spcBef>
              <a:buNone/>
            </a:pPr>
            <a:r>
              <a:rPr lang="en-US" sz="3188" dirty="0">
                <a:solidFill>
                  <a:srgbClr val="2A2921"/>
                </a:solidFill>
                <a:latin typeface="Montserrat" pitchFamily="34" charset="0"/>
                <a:ea typeface="Montserrat" pitchFamily="34" charset="-122"/>
                <a:cs typeface="Montserrat" pitchFamily="34" charset="-120"/>
              </a:rPr>
              <a:t>Rules </a:t>
            </a:r>
            <a:endParaRPr lang="en-US" dirty="0"/>
          </a:p>
        </p:txBody>
      </p:sp>
      <p:sp>
        <p:nvSpPr>
          <p:cNvPr id="4" name="Object 3"/>
          <p:cNvSpPr/>
          <p:nvPr/>
        </p:nvSpPr>
        <p:spPr>
          <a:xfrm>
            <a:off x="2471313" y="1358907"/>
            <a:ext cx="7246326" cy="1019813"/>
          </a:xfrm>
          <a:prstGeom prst="rect">
            <a:avLst/>
          </a:prstGeom>
          <a:noFill/>
        </p:spPr>
        <p:txBody>
          <a:bodyPr wrap="square" lIns="0" tIns="0" rIns="0" bIns="0" rtlCol="0" anchor="t"/>
          <a:lstStyle/>
          <a:p>
            <a:pPr algn="ctr">
              <a:lnSpc>
                <a:spcPts val="4016"/>
              </a:lnSpc>
              <a:spcBef>
                <a:spcPts val="456"/>
              </a:spcBef>
              <a:buNone/>
            </a:pPr>
            <a:r>
              <a:rPr lang="en-US" sz="3188" b="1" dirty="0">
                <a:solidFill>
                  <a:srgbClr val="2A2921"/>
                </a:solidFill>
                <a:latin typeface="Montserrat" pitchFamily="34" charset="0"/>
                <a:ea typeface="Montserrat" pitchFamily="34" charset="-122"/>
                <a:cs typeface="Montserrat" pitchFamily="34" charset="-120"/>
              </a:rPr>
              <a:t>The rules for using a 401(k) loan to buy a house are as follows:</a:t>
            </a:r>
            <a:endParaRPr lang="en-US" dirty="0"/>
          </a:p>
        </p:txBody>
      </p:sp>
      <p:sp>
        <p:nvSpPr>
          <p:cNvPr id="5" name="Object 4"/>
          <p:cNvSpPr/>
          <p:nvPr/>
        </p:nvSpPr>
        <p:spPr>
          <a:xfrm>
            <a:off x="476131" y="3028193"/>
            <a:ext cx="3351962" cy="3351962"/>
          </a:xfrm>
          <a:prstGeom prst="rect">
            <a:avLst/>
          </a:prstGeom>
          <a:solidFill>
            <a:srgbClr val="FFFFFF"/>
          </a:solidFill>
          <a:ln w="25400">
            <a:solidFill>
              <a:srgbClr val="62A8BB"/>
            </a:solidFill>
            <a:prstDash val="solid"/>
            <a:miter lim="800000"/>
          </a:ln>
        </p:spPr>
      </p:sp>
      <p:pic>
        <p:nvPicPr>
          <p:cNvPr id="6" name="Object 5" descr="preencoded.png"/>
          <p:cNvPicPr>
            <a:picLocks noChangeAspect="1"/>
          </p:cNvPicPr>
          <p:nvPr/>
        </p:nvPicPr>
        <p:blipFill>
          <a:blip r:embed="rId3"/>
          <a:srcRect/>
          <a:stretch/>
        </p:blipFill>
        <p:spPr>
          <a:xfrm>
            <a:off x="476131" y="3028193"/>
            <a:ext cx="3351962" cy="3351962"/>
          </a:xfrm>
          <a:prstGeom prst="rect">
            <a:avLst/>
          </a:prstGeom>
        </p:spPr>
      </p:pic>
      <p:sp>
        <p:nvSpPr>
          <p:cNvPr id="7" name="Object 6"/>
          <p:cNvSpPr/>
          <p:nvPr/>
        </p:nvSpPr>
        <p:spPr>
          <a:xfrm>
            <a:off x="476131" y="3028193"/>
            <a:ext cx="3351962" cy="3351962"/>
          </a:xfrm>
          <a:prstGeom prst="rect">
            <a:avLst/>
          </a:prstGeom>
          <a:noFill/>
          <a:ln w="25400">
            <a:solidFill>
              <a:srgbClr val="62A8BB"/>
            </a:solidFill>
            <a:prstDash val="solid"/>
            <a:miter lim="800000"/>
          </a:ln>
        </p:spPr>
      </p:sp>
      <p:sp>
        <p:nvSpPr>
          <p:cNvPr id="8" name="Object 7"/>
          <p:cNvSpPr/>
          <p:nvPr/>
        </p:nvSpPr>
        <p:spPr>
          <a:xfrm>
            <a:off x="4304224" y="2971652"/>
            <a:ext cx="8149457" cy="3463704"/>
          </a:xfrm>
          <a:prstGeom prst="rect">
            <a:avLst/>
          </a:prstGeom>
          <a:noFill/>
        </p:spPr>
        <p:txBody>
          <a:bodyPr wrap="square" lIns="0" tIns="0" rIns="0" bIns="0" rtlCol="0" anchor="t"/>
          <a:lstStyle/>
          <a:p>
            <a:pPr marL="242900" indent="-242900" algn="l">
              <a:lnSpc>
                <a:spcPts val="1785"/>
              </a:lnSpc>
              <a:buSzPct val="100000"/>
              <a:buChar char="•"/>
            </a:pPr>
            <a:r>
              <a:rPr lang="en-US" sz="1275" dirty="0">
                <a:solidFill>
                  <a:srgbClr val="5A5A4C"/>
                </a:solidFill>
                <a:latin typeface="Montserrat" pitchFamily="34" charset="0"/>
                <a:ea typeface="Montserrat" pitchFamily="34" charset="-122"/>
                <a:cs typeface="Montserrat" pitchFamily="34" charset="-120"/>
              </a:rPr>
              <a:t>Your employer must allow 401(k) loans as part of its retirement plan; the maximum loan amount is 50% of your 401(k)’s vested account balance or $50,000, whichever is less.</a:t>
            </a:r>
          </a:p>
          <a:p>
            <a:pPr marL="242900" indent="-242900" algn="l">
              <a:lnSpc>
                <a:spcPts val="1785"/>
              </a:lnSpc>
              <a:spcBef>
                <a:spcPts val="1000"/>
              </a:spcBef>
              <a:buSzPct val="100000"/>
              <a:buChar char="•"/>
            </a:pPr>
            <a:r>
              <a:rPr lang="en-US" sz="1275" dirty="0">
                <a:solidFill>
                  <a:srgbClr val="5A5A4C"/>
                </a:solidFill>
                <a:latin typeface="Montserrat" pitchFamily="34" charset="0"/>
                <a:ea typeface="Montserrat" pitchFamily="34" charset="-122"/>
                <a:cs typeface="Montserrat" pitchFamily="34" charset="-120"/>
              </a:rPr>
              <a:t>The loan should be paid back with an interest rate of the prime rate plus 1-2%, typically over a period of five years, but it can be extended up to 15 years when used for a down payment on a primary home purchase. Your 401(k) provider will provide you with available terms for repayment. </a:t>
            </a:r>
          </a:p>
          <a:p>
            <a:pPr marL="242900" indent="-242900" algn="l">
              <a:lnSpc>
                <a:spcPts val="1785"/>
              </a:lnSpc>
              <a:spcBef>
                <a:spcPts val="1000"/>
              </a:spcBef>
              <a:buSzPct val="100000"/>
              <a:buChar char="•"/>
            </a:pPr>
            <a:r>
              <a:rPr lang="en-US" sz="1275" dirty="0">
                <a:solidFill>
                  <a:srgbClr val="5A5A4C"/>
                </a:solidFill>
                <a:latin typeface="Montserrat" pitchFamily="34" charset="0"/>
                <a:ea typeface="Montserrat" pitchFamily="34" charset="-122"/>
                <a:cs typeface="Montserrat" pitchFamily="34" charset="-120"/>
              </a:rPr>
              <a:t>A 401(k) loan is </a:t>
            </a:r>
            <a:r>
              <a:rPr lang="en-US" sz="1275" i="1" dirty="0">
                <a:solidFill>
                  <a:srgbClr val="5A5A4C"/>
                </a:solidFill>
                <a:latin typeface="Montserrat" pitchFamily="34" charset="0"/>
                <a:ea typeface="Montserrat" pitchFamily="34" charset="-122"/>
                <a:cs typeface="Montserrat" pitchFamily="34" charset="-120"/>
              </a:rPr>
              <a:t>usually</a:t>
            </a:r>
            <a:r>
              <a:rPr lang="en-US" sz="1275" dirty="0">
                <a:solidFill>
                  <a:srgbClr val="5A5A4C"/>
                </a:solidFill>
                <a:latin typeface="Montserrat" pitchFamily="34" charset="0"/>
                <a:ea typeface="Montserrat" pitchFamily="34" charset="-122"/>
                <a:cs typeface="Montserrat" pitchFamily="34" charset="-120"/>
              </a:rPr>
              <a:t> not counted in your </a:t>
            </a:r>
            <a:r>
              <a:rPr lang="en-US" sz="1275" dirty="0">
                <a:solidFill>
                  <a:srgbClr val="141E28"/>
                </a:solidFill>
                <a:latin typeface="Montserrat" pitchFamily="34" charset="0"/>
                <a:ea typeface="Montserrat" pitchFamily="34" charset="-122"/>
                <a:cs typeface="Montserrat" pitchFamily="34" charset="-120"/>
              </a:rPr>
              <a:t>debt-to-income ratio</a:t>
            </a:r>
            <a:r>
              <a:rPr lang="en-US" sz="1275" dirty="0">
                <a:solidFill>
                  <a:srgbClr val="5A5A4C"/>
                </a:solidFill>
                <a:latin typeface="Montserrat" pitchFamily="34" charset="0"/>
                <a:ea typeface="Montserrat" pitchFamily="34" charset="-122"/>
                <a:cs typeface="Montserrat" pitchFamily="34" charset="-120"/>
              </a:rPr>
              <a:t> (DTI). So it won’t hurt your chances of mortgage qualifying</a:t>
            </a:r>
          </a:p>
          <a:p>
            <a:pPr marL="242900" indent="-242900" algn="l">
              <a:lnSpc>
                <a:spcPts val="1785"/>
              </a:lnSpc>
              <a:spcBef>
                <a:spcPts val="1000"/>
              </a:spcBef>
              <a:buSzPct val="100000"/>
              <a:buChar char="•"/>
            </a:pPr>
            <a:r>
              <a:rPr lang="en-US" sz="1275" dirty="0">
                <a:solidFill>
                  <a:srgbClr val="5A5A4C"/>
                </a:solidFill>
                <a:latin typeface="Montserrat" pitchFamily="34" charset="0"/>
                <a:ea typeface="Montserrat" pitchFamily="34" charset="-122"/>
                <a:cs typeface="Montserrat" pitchFamily="34" charset="-120"/>
              </a:rPr>
              <a:t>401(k) loans are not reported to credit bureaus. So applying for one won’t harm your credit score</a:t>
            </a:r>
          </a:p>
          <a:p>
            <a:pPr marL="242900" indent="-242900" algn="l">
              <a:lnSpc>
                <a:spcPts val="1785"/>
              </a:lnSpc>
              <a:spcBef>
                <a:spcPts val="1000"/>
              </a:spcBef>
              <a:buSzPct val="100000"/>
              <a:buChar char="•"/>
            </a:pPr>
            <a:r>
              <a:rPr lang="en-US" sz="1275" dirty="0">
                <a:solidFill>
                  <a:srgbClr val="141E28"/>
                </a:solidFill>
                <a:latin typeface="Montserrat" pitchFamily="34" charset="0"/>
                <a:ea typeface="Montserrat" pitchFamily="34" charset="-122"/>
                <a:cs typeface="Montserrat" pitchFamily="34" charset="-120"/>
              </a:rPr>
              <a:t>Also, be aware that while qualified 401(k) loans are penalty-free, the repayment period shortens if you leave your current company or are laid off while you have an outstanding 401(k) loan.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a:effectLst/>
      </p:bgPr>
    </p:bg>
    <p:spTree>
      <p:nvGrpSpPr>
        <p:cNvPr id="1" name=""/>
        <p:cNvGrpSpPr/>
        <p:nvPr/>
      </p:nvGrpSpPr>
      <p:grpSpPr>
        <a:xfrm>
          <a:off x="0" y="0"/>
          <a:ext cx="0" cy="0"/>
          <a:chOff x="0" y="0"/>
          <a:chExt cx="0" cy="0"/>
        </a:xfrm>
      </p:grpSpPr>
      <p:sp>
        <p:nvSpPr>
          <p:cNvPr id="2" name="Object 1"/>
          <p:cNvSpPr/>
          <p:nvPr/>
        </p:nvSpPr>
        <p:spPr>
          <a:xfrm>
            <a:off x="3780122" y="362901"/>
            <a:ext cx="8310345"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Gift Funds </a:t>
            </a:r>
            <a:endParaRPr lang="en-US" dirty="0"/>
          </a:p>
        </p:txBody>
      </p:sp>
      <p:sp>
        <p:nvSpPr>
          <p:cNvPr id="3" name="Object 2"/>
          <p:cNvSpPr/>
          <p:nvPr/>
        </p:nvSpPr>
        <p:spPr>
          <a:xfrm>
            <a:off x="3780122" y="978449"/>
            <a:ext cx="8310345" cy="266633"/>
          </a:xfrm>
          <a:prstGeom prst="rect">
            <a:avLst/>
          </a:prstGeom>
          <a:noFill/>
        </p:spPr>
        <p:txBody>
          <a:bodyPr wrap="square" lIns="0" tIns="0" rIns="0" bIns="0" rtlCol="0" anchor="t"/>
          <a:lstStyle/>
          <a:p>
            <a:pPr algn="ctr">
              <a:lnSpc>
                <a:spcPts val="2100"/>
              </a:lnSpc>
              <a:spcBef>
                <a:spcPts val="816"/>
              </a:spcBef>
              <a:buNone/>
            </a:pPr>
            <a:r>
              <a:rPr lang="en-US" sz="1500" dirty="0">
                <a:solidFill>
                  <a:srgbClr val="5A5A4C"/>
                </a:solidFill>
                <a:latin typeface="Montserrat" pitchFamily="34" charset="0"/>
                <a:ea typeface="Montserrat" pitchFamily="34" charset="-122"/>
                <a:cs typeface="Montserrat" pitchFamily="34" charset="-120"/>
              </a:rPr>
              <a:t>“You do not have to be rich to be generous” — Unknown</a:t>
            </a:r>
            <a:endParaRPr lang="en-US" dirty="0"/>
          </a:p>
        </p:txBody>
      </p:sp>
      <p:pic>
        <p:nvPicPr>
          <p:cNvPr id="4" name="Object 3" descr="preencoded.png"/>
          <p:cNvPicPr>
            <a:picLocks noChangeAspect="1"/>
          </p:cNvPicPr>
          <p:nvPr/>
        </p:nvPicPr>
        <p:blipFill>
          <a:blip r:embed="rId3"/>
          <a:srcRect l="32079" r="32079"/>
          <a:stretch/>
        </p:blipFill>
        <p:spPr>
          <a:xfrm>
            <a:off x="0" y="0"/>
            <a:ext cx="3691257" cy="6865808"/>
          </a:xfrm>
          <a:prstGeom prst="rect">
            <a:avLst/>
          </a:prstGeom>
        </p:spPr>
      </p:pic>
      <p:sp>
        <p:nvSpPr>
          <p:cNvPr id="5" name="Object 4"/>
          <p:cNvSpPr/>
          <p:nvPr/>
        </p:nvSpPr>
        <p:spPr>
          <a:xfrm>
            <a:off x="4157865" y="1669632"/>
            <a:ext cx="7554956" cy="1437915"/>
          </a:xfrm>
          <a:prstGeom prst="rect">
            <a:avLst/>
          </a:prstGeom>
          <a:noFill/>
          <a:ln w="25400">
            <a:solidFill>
              <a:srgbClr val="E66922"/>
            </a:solidFill>
            <a:prstDash val="solid"/>
            <a:miter lim="800000"/>
          </a:ln>
        </p:spPr>
      </p:sp>
      <p:sp>
        <p:nvSpPr>
          <p:cNvPr id="6" name="Object 5"/>
          <p:cNvSpPr/>
          <p:nvPr/>
        </p:nvSpPr>
        <p:spPr>
          <a:xfrm>
            <a:off x="4443544" y="1919155"/>
            <a:ext cx="7786601" cy="163075"/>
          </a:xfrm>
          <a:prstGeom prst="rect">
            <a:avLst/>
          </a:prstGeom>
          <a:noFill/>
        </p:spPr>
        <p:txBody>
          <a:bodyPr wrap="square" lIns="0" tIns="0" rIns="0" bIns="0" rtlCol="0" anchor="t"/>
          <a:lstStyle/>
          <a:p>
            <a:pPr algn="l">
              <a:lnSpc>
                <a:spcPts val="1286"/>
              </a:lnSpc>
              <a:buNone/>
            </a:pPr>
            <a:r>
              <a:rPr lang="en-US" sz="1020" dirty="0">
                <a:solidFill>
                  <a:srgbClr val="2A2921"/>
                </a:solidFill>
                <a:latin typeface="Montserrat" pitchFamily="34" charset="0"/>
                <a:ea typeface="Montserrat" pitchFamily="34" charset="-122"/>
                <a:cs typeface="Montserrat" pitchFamily="34" charset="-120"/>
              </a:rPr>
              <a:t>Acceptable Donors:</a:t>
            </a:r>
            <a:endParaRPr lang="en-US" dirty="0"/>
          </a:p>
        </p:txBody>
      </p:sp>
      <p:sp>
        <p:nvSpPr>
          <p:cNvPr id="7" name="Object 6"/>
          <p:cNvSpPr/>
          <p:nvPr/>
        </p:nvSpPr>
        <p:spPr>
          <a:xfrm>
            <a:off x="4443544" y="2155435"/>
            <a:ext cx="7786601" cy="399950"/>
          </a:xfrm>
          <a:prstGeom prst="rect">
            <a:avLst/>
          </a:prstGeom>
          <a:noFill/>
        </p:spPr>
        <p:txBody>
          <a:bodyPr wrap="square" lIns="0" tIns="0" rIns="0" bIns="0" rtlCol="0" anchor="t"/>
          <a:lstStyle/>
          <a:p>
            <a:pPr algn="l">
              <a:lnSpc>
                <a:spcPts val="1050"/>
              </a:lnSpc>
              <a:spcBef>
                <a:spcPts val="565"/>
              </a:spcBef>
              <a:buNone/>
            </a:pPr>
            <a:r>
              <a:rPr lang="en-US" sz="750" dirty="0">
                <a:solidFill>
                  <a:srgbClr val="5A5A4C"/>
                </a:solidFill>
                <a:latin typeface="Montserrat" pitchFamily="34" charset="0"/>
                <a:ea typeface="Montserrat" pitchFamily="34" charset="-122"/>
                <a:cs typeface="Montserrat" pitchFamily="34" charset="-120"/>
              </a:rPr>
              <a:t>  A relative, defined as the borrower's spouse, child, or other dependent, or by any other individual who is related to the borrower by blood, marriage, adoption, or legal guardianship; or a non-relative that shares a familial relationship with the borrower defined as a domestic partner (or relative of the domestic partner), individual engaged to marry the borrower, former relative, or godparent.</a:t>
            </a:r>
            <a:endParaRPr lang="en-US" dirty="0"/>
          </a:p>
        </p:txBody>
      </p:sp>
      <p:sp>
        <p:nvSpPr>
          <p:cNvPr id="8" name="Object 7"/>
          <p:cNvSpPr/>
          <p:nvPr/>
        </p:nvSpPr>
        <p:spPr>
          <a:xfrm>
            <a:off x="4443544" y="2583953"/>
            <a:ext cx="7786601" cy="266633"/>
          </a:xfrm>
          <a:prstGeom prst="rect">
            <a:avLst/>
          </a:prstGeom>
          <a:noFill/>
        </p:spPr>
        <p:txBody>
          <a:bodyPr wrap="square" lIns="0" tIns="0" rIns="0" bIns="0" rtlCol="0" anchor="t"/>
          <a:lstStyle/>
          <a:p>
            <a:pPr algn="l">
              <a:lnSpc>
                <a:spcPts val="1050"/>
              </a:lnSpc>
              <a:spcBef>
                <a:spcPts val="221"/>
              </a:spcBef>
              <a:buNone/>
            </a:pPr>
            <a:r>
              <a:rPr lang="en-US" sz="750" b="1" dirty="0">
                <a:solidFill>
                  <a:srgbClr val="5A5A4C"/>
                </a:solidFill>
                <a:latin typeface="Montserrat" pitchFamily="34" charset="0"/>
                <a:ea typeface="Montserrat" pitchFamily="34" charset="-122"/>
                <a:cs typeface="Montserrat" pitchFamily="34" charset="-120"/>
              </a:rPr>
              <a:t>The donor may not be, or have any affiliation with, the builder, the developer, the real estate agent, or any other interested party to the transaction.  </a:t>
            </a:r>
            <a:endParaRPr lang="en-US" dirty="0"/>
          </a:p>
        </p:txBody>
      </p:sp>
      <p:sp>
        <p:nvSpPr>
          <p:cNvPr id="9" name="Object 8"/>
          <p:cNvSpPr/>
          <p:nvPr/>
        </p:nvSpPr>
        <p:spPr>
          <a:xfrm>
            <a:off x="4157865" y="3304349"/>
            <a:ext cx="7554956" cy="1437915"/>
          </a:xfrm>
          <a:prstGeom prst="rect">
            <a:avLst/>
          </a:prstGeom>
          <a:noFill/>
          <a:ln w="25400">
            <a:solidFill>
              <a:srgbClr val="E66922"/>
            </a:solidFill>
            <a:prstDash val="solid"/>
            <a:miter lim="800000"/>
          </a:ln>
        </p:spPr>
      </p:sp>
      <p:sp>
        <p:nvSpPr>
          <p:cNvPr id="10" name="Object 9"/>
          <p:cNvSpPr/>
          <p:nvPr/>
        </p:nvSpPr>
        <p:spPr>
          <a:xfrm>
            <a:off x="4443544" y="3553871"/>
            <a:ext cx="7786601" cy="163075"/>
          </a:xfrm>
          <a:prstGeom prst="rect">
            <a:avLst/>
          </a:prstGeom>
          <a:noFill/>
        </p:spPr>
        <p:txBody>
          <a:bodyPr wrap="square" lIns="0" tIns="0" rIns="0" bIns="0" rtlCol="0" anchor="t"/>
          <a:lstStyle/>
          <a:p>
            <a:pPr algn="l">
              <a:lnSpc>
                <a:spcPts val="1286"/>
              </a:lnSpc>
              <a:buNone/>
            </a:pPr>
            <a:r>
              <a:rPr lang="en-US" sz="1020" dirty="0">
                <a:solidFill>
                  <a:srgbClr val="2A2921"/>
                </a:solidFill>
                <a:latin typeface="Montserrat" pitchFamily="34" charset="0"/>
                <a:ea typeface="Montserrat" pitchFamily="34" charset="-122"/>
                <a:cs typeface="Montserrat" pitchFamily="34" charset="-120"/>
              </a:rPr>
              <a:t>Verifying Donor Availability of Funds and Transfer of Gift Funds</a:t>
            </a:r>
            <a:endParaRPr lang="en-US" dirty="0"/>
          </a:p>
        </p:txBody>
      </p:sp>
      <p:sp>
        <p:nvSpPr>
          <p:cNvPr id="11" name="Object 10"/>
          <p:cNvSpPr/>
          <p:nvPr/>
        </p:nvSpPr>
        <p:spPr>
          <a:xfrm>
            <a:off x="4443544" y="3790151"/>
            <a:ext cx="7786601" cy="133317"/>
          </a:xfrm>
          <a:prstGeom prst="rect">
            <a:avLst/>
          </a:prstGeom>
          <a:noFill/>
        </p:spPr>
        <p:txBody>
          <a:bodyPr wrap="square" lIns="0" tIns="0" rIns="0" bIns="0" rtlCol="0" anchor="t"/>
          <a:lstStyle/>
          <a:p>
            <a:pPr algn="l">
              <a:lnSpc>
                <a:spcPts val="1050"/>
              </a:lnSpc>
              <a:spcBef>
                <a:spcPts val="565"/>
              </a:spcBef>
              <a:buNone/>
            </a:pPr>
            <a:r>
              <a:rPr lang="en-US" sz="750" dirty="0">
                <a:solidFill>
                  <a:srgbClr val="5A5A4C"/>
                </a:solidFill>
                <a:latin typeface="Montserrat" pitchFamily="34" charset="0"/>
                <a:ea typeface="Montserrat" pitchFamily="34" charset="-122"/>
                <a:cs typeface="Montserrat" pitchFamily="34" charset="-120"/>
              </a:rPr>
              <a:t>The lender must verify that sufficient funds to cover the gift are either in the donor's account or have been transferred to the borrower's account.</a:t>
            </a:r>
            <a:endParaRPr lang="en-US" dirty="0"/>
          </a:p>
        </p:txBody>
      </p:sp>
      <p:sp>
        <p:nvSpPr>
          <p:cNvPr id="12" name="Object 11"/>
          <p:cNvSpPr/>
          <p:nvPr/>
        </p:nvSpPr>
        <p:spPr>
          <a:xfrm>
            <a:off x="4157865" y="4939065"/>
            <a:ext cx="7554956" cy="1437915"/>
          </a:xfrm>
          <a:prstGeom prst="rect">
            <a:avLst/>
          </a:prstGeom>
          <a:noFill/>
          <a:ln w="25400">
            <a:solidFill>
              <a:srgbClr val="E66922"/>
            </a:solidFill>
            <a:prstDash val="solid"/>
            <a:miter lim="800000"/>
          </a:ln>
        </p:spPr>
      </p:sp>
      <p:sp>
        <p:nvSpPr>
          <p:cNvPr id="13" name="Object 12"/>
          <p:cNvSpPr/>
          <p:nvPr/>
        </p:nvSpPr>
        <p:spPr>
          <a:xfrm>
            <a:off x="4443544" y="5188587"/>
            <a:ext cx="7786601" cy="163075"/>
          </a:xfrm>
          <a:prstGeom prst="rect">
            <a:avLst/>
          </a:prstGeom>
          <a:noFill/>
        </p:spPr>
        <p:txBody>
          <a:bodyPr wrap="square" lIns="0" tIns="0" rIns="0" bIns="0" rtlCol="0" anchor="t"/>
          <a:lstStyle/>
          <a:p>
            <a:pPr algn="l">
              <a:lnSpc>
                <a:spcPts val="1286"/>
              </a:lnSpc>
              <a:buNone/>
            </a:pPr>
            <a:r>
              <a:rPr lang="en-US" sz="1020" dirty="0">
                <a:solidFill>
                  <a:srgbClr val="272727"/>
                </a:solidFill>
                <a:latin typeface="Montserrat" pitchFamily="34" charset="0"/>
                <a:ea typeface="Montserrat" pitchFamily="34" charset="-122"/>
                <a:cs typeface="Montserrat" pitchFamily="34" charset="-120"/>
              </a:rPr>
              <a:t>Documentation Requirements</a:t>
            </a:r>
            <a:endParaRPr lang="en-US" dirty="0"/>
          </a:p>
        </p:txBody>
      </p:sp>
      <p:sp>
        <p:nvSpPr>
          <p:cNvPr id="14" name="Object 13"/>
          <p:cNvSpPr/>
          <p:nvPr/>
        </p:nvSpPr>
        <p:spPr>
          <a:xfrm>
            <a:off x="4443544" y="5424867"/>
            <a:ext cx="7786601" cy="399950"/>
          </a:xfrm>
          <a:prstGeom prst="rect">
            <a:avLst/>
          </a:prstGeom>
          <a:noFill/>
        </p:spPr>
        <p:txBody>
          <a:bodyPr wrap="square" lIns="0" tIns="0" rIns="0" bIns="0" rtlCol="0" anchor="t"/>
          <a:lstStyle/>
          <a:p>
            <a:pPr algn="l">
              <a:lnSpc>
                <a:spcPts val="1050"/>
              </a:lnSpc>
              <a:spcBef>
                <a:spcPts val="565"/>
              </a:spcBef>
              <a:buNone/>
            </a:pPr>
            <a:r>
              <a:rPr lang="en-US" sz="750" dirty="0">
                <a:solidFill>
                  <a:srgbClr val="121212"/>
                </a:solidFill>
                <a:latin typeface="Montserrat" pitchFamily="34" charset="0"/>
                <a:ea typeface="Montserrat" pitchFamily="34" charset="-122"/>
                <a:cs typeface="Montserrat" pitchFamily="34" charset="-120"/>
              </a:rPr>
              <a:t>Gifts must be evidenced by a letter signed by the donor, called a gift letter. The </a:t>
            </a:r>
            <a:r>
              <a:rPr lang="en-US" sz="750" dirty="0">
                <a:solidFill>
                  <a:srgbClr val="272727"/>
                </a:solidFill>
                <a:latin typeface="Montserrat" pitchFamily="34" charset="0"/>
                <a:ea typeface="Montserrat" pitchFamily="34" charset="-122"/>
                <a:cs typeface="Montserrat" pitchFamily="34" charset="-120"/>
              </a:rPr>
              <a:t>gift</a:t>
            </a:r>
            <a:r>
              <a:rPr lang="en-US" sz="750" dirty="0">
                <a:solidFill>
                  <a:srgbClr val="121212"/>
                </a:solidFill>
                <a:latin typeface="Montserrat" pitchFamily="34" charset="0"/>
                <a:ea typeface="Montserrat" pitchFamily="34" charset="-122"/>
                <a:cs typeface="Montserrat" pitchFamily="34" charset="-120"/>
              </a:rPr>
              <a:t> letter must specify the actual or the maximum dollar amount of the </a:t>
            </a:r>
            <a:r>
              <a:rPr lang="en-US" sz="750" dirty="0">
                <a:solidFill>
                  <a:srgbClr val="272727"/>
                </a:solidFill>
                <a:latin typeface="Montserrat" pitchFamily="34" charset="0"/>
                <a:ea typeface="Montserrat" pitchFamily="34" charset="-122"/>
                <a:cs typeface="Montserrat" pitchFamily="34" charset="-120"/>
              </a:rPr>
              <a:t>gift, </a:t>
            </a:r>
            <a:r>
              <a:rPr lang="en-US" sz="750" dirty="0">
                <a:solidFill>
                  <a:srgbClr val="121212"/>
                </a:solidFill>
                <a:latin typeface="Montserrat" pitchFamily="34" charset="0"/>
                <a:ea typeface="Montserrat" pitchFamily="34" charset="-122"/>
                <a:cs typeface="Montserrat" pitchFamily="34" charset="-120"/>
              </a:rPr>
              <a:t>including the </a:t>
            </a:r>
            <a:r>
              <a:rPr lang="en-US" sz="750" dirty="0">
                <a:solidFill>
                  <a:srgbClr val="272727"/>
                </a:solidFill>
                <a:latin typeface="Montserrat" pitchFamily="34" charset="0"/>
                <a:ea typeface="Montserrat" pitchFamily="34" charset="-122"/>
                <a:cs typeface="Montserrat" pitchFamily="34" charset="-120"/>
              </a:rPr>
              <a:t>donor's</a:t>
            </a:r>
            <a:r>
              <a:rPr lang="en-US" sz="750" dirty="0">
                <a:solidFill>
                  <a:srgbClr val="121212"/>
                </a:solidFill>
                <a:latin typeface="Montserrat" pitchFamily="34" charset="0"/>
                <a:ea typeface="Montserrat" pitchFamily="34" charset="-122"/>
                <a:cs typeface="Montserrat" pitchFamily="34" charset="-120"/>
              </a:rPr>
              <a:t> statement that no repayment is expected, and indicate the </a:t>
            </a:r>
            <a:r>
              <a:rPr lang="en-US" sz="750" dirty="0">
                <a:solidFill>
                  <a:srgbClr val="272727"/>
                </a:solidFill>
                <a:latin typeface="Montserrat" pitchFamily="34" charset="0"/>
                <a:ea typeface="Montserrat" pitchFamily="34" charset="-122"/>
                <a:cs typeface="Montserrat" pitchFamily="34" charset="-120"/>
              </a:rPr>
              <a:t>donor's</a:t>
            </a:r>
            <a:r>
              <a:rPr lang="en-US" sz="750" dirty="0">
                <a:solidFill>
                  <a:srgbClr val="121212"/>
                </a:solidFill>
                <a:latin typeface="Montserrat" pitchFamily="34" charset="0"/>
                <a:ea typeface="Montserrat" pitchFamily="34" charset="-122"/>
                <a:cs typeface="Montserrat" pitchFamily="34" charset="-120"/>
              </a:rPr>
              <a:t> name, address, telephone number, and relationship to you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Portfolio Loan or Line of Credit</a:t>
            </a:r>
            <a:endParaRPr lang="en-US" dirty="0"/>
          </a:p>
        </p:txBody>
      </p:sp>
      <p:pic>
        <p:nvPicPr>
          <p:cNvPr id="3" name="Object 2" descr="preencoded.png"/>
          <p:cNvPicPr>
            <a:picLocks noChangeAspect="1"/>
          </p:cNvPicPr>
          <p:nvPr/>
        </p:nvPicPr>
        <p:blipFill>
          <a:blip r:embed="rId3"/>
          <a:srcRect l="21867" r="21867"/>
          <a:stretch/>
        </p:blipFill>
        <p:spPr>
          <a:xfrm>
            <a:off x="476131" y="1523619"/>
            <a:ext cx="4856536" cy="4856536"/>
          </a:xfrm>
          <a:prstGeom prst="rect">
            <a:avLst/>
          </a:prstGeom>
        </p:spPr>
      </p:pic>
      <p:sp>
        <p:nvSpPr>
          <p:cNvPr id="4" name="Object 3"/>
          <p:cNvSpPr/>
          <p:nvPr/>
        </p:nvSpPr>
        <p:spPr>
          <a:xfrm>
            <a:off x="5808797" y="1704400"/>
            <a:ext cx="6494426" cy="4486195"/>
          </a:xfrm>
          <a:prstGeom prst="rect">
            <a:avLst/>
          </a:prstGeom>
          <a:noFill/>
        </p:spPr>
        <p:txBody>
          <a:bodyPr wrap="square" lIns="0" tIns="0" rIns="0" bIns="0" rtlCol="0" anchor="t"/>
          <a:lstStyle/>
          <a:p>
            <a:pPr algn="l">
              <a:lnSpc>
                <a:spcPts val="3213"/>
              </a:lnSpc>
              <a:buNone/>
            </a:pPr>
            <a:r>
              <a:rPr lang="en-US" sz="2550" dirty="0">
                <a:solidFill>
                  <a:srgbClr val="2A2921"/>
                </a:solidFill>
                <a:latin typeface="Montserrat" pitchFamily="34" charset="0"/>
                <a:ea typeface="Montserrat" pitchFamily="34" charset="-122"/>
                <a:cs typeface="Montserrat" pitchFamily="34" charset="-120"/>
              </a:rPr>
              <a:t>One of the lesser-known benefits of a brokerage account is what’s called a portfolio line of credit, also known as a </a:t>
            </a:r>
            <a:r>
              <a:rPr lang="en-US" sz="2550" dirty="0">
                <a:solidFill>
                  <a:srgbClr val="0157FF"/>
                </a:solidFill>
                <a:latin typeface="Montserrat" pitchFamily="34" charset="0"/>
                <a:ea typeface="Montserrat" pitchFamily="34" charset="-122"/>
                <a:cs typeface="Montserrat" pitchFamily="34" charset="-120"/>
              </a:rPr>
              <a:t>margin loan</a:t>
            </a:r>
            <a:r>
              <a:rPr lang="en-US" sz="2550" dirty="0">
                <a:solidFill>
                  <a:srgbClr val="2A2921"/>
                </a:solidFill>
                <a:latin typeface="Montserrat" pitchFamily="34" charset="0"/>
                <a:ea typeface="Montserrat" pitchFamily="34" charset="-122"/>
                <a:cs typeface="Montserrat" pitchFamily="34" charset="-120"/>
              </a:rPr>
              <a:t>. With a portfolio line of credit, your broker will lend you money against the value of your securities portfolio, using your stocks, bonds and funds as collateral for the loan. The larger your portfolio, the larger the amount you can borrow.</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Portfolio Loan or Line of Credit</a:t>
            </a:r>
            <a:endParaRPr lang="en-US" dirty="0"/>
          </a:p>
        </p:txBody>
      </p:sp>
      <p:pic>
        <p:nvPicPr>
          <p:cNvPr id="3" name="Object 2" descr="preencoded.png"/>
          <p:cNvPicPr>
            <a:picLocks noChangeAspect="1"/>
          </p:cNvPicPr>
          <p:nvPr/>
        </p:nvPicPr>
        <p:blipFill>
          <a:blip r:embed="rId3"/>
          <a:srcRect l="21867" r="21867"/>
          <a:stretch/>
        </p:blipFill>
        <p:spPr>
          <a:xfrm>
            <a:off x="476131" y="1523619"/>
            <a:ext cx="4856536" cy="4856536"/>
          </a:xfrm>
          <a:prstGeom prst="rect">
            <a:avLst/>
          </a:prstGeom>
        </p:spPr>
      </p:pic>
      <p:sp>
        <p:nvSpPr>
          <p:cNvPr id="4" name="Object 3"/>
          <p:cNvSpPr/>
          <p:nvPr/>
        </p:nvSpPr>
        <p:spPr>
          <a:xfrm>
            <a:off x="5808797" y="1821796"/>
            <a:ext cx="6494426" cy="479851"/>
          </a:xfrm>
          <a:prstGeom prst="rect">
            <a:avLst/>
          </a:prstGeom>
          <a:noFill/>
        </p:spPr>
        <p:txBody>
          <a:bodyPr wrap="square" lIns="0" tIns="0" rIns="0" bIns="0" rtlCol="0" anchor="t"/>
          <a:lstStyle/>
          <a:p>
            <a:pPr algn="l">
              <a:lnSpc>
                <a:spcPts val="3780"/>
              </a:lnSpc>
              <a:buNone/>
            </a:pPr>
            <a:r>
              <a:rPr lang="en-US" sz="3000" dirty="0">
                <a:solidFill>
                  <a:srgbClr val="2A2921"/>
                </a:solidFill>
                <a:latin typeface="Montserrat" pitchFamily="34" charset="0"/>
                <a:ea typeface="Montserrat" pitchFamily="34" charset="-122"/>
                <a:cs typeface="Montserrat" pitchFamily="34" charset="-120"/>
              </a:rPr>
              <a:t>Benefits:</a:t>
            </a:r>
            <a:endParaRPr lang="en-US" dirty="0"/>
          </a:p>
        </p:txBody>
      </p:sp>
      <p:sp>
        <p:nvSpPr>
          <p:cNvPr id="5" name="Object 4"/>
          <p:cNvSpPr/>
          <p:nvPr/>
        </p:nvSpPr>
        <p:spPr>
          <a:xfrm>
            <a:off x="5808797" y="2413984"/>
            <a:ext cx="6494426" cy="2133067"/>
          </a:xfrm>
          <a:prstGeom prst="rect">
            <a:avLst/>
          </a:prstGeom>
          <a:noFill/>
        </p:spPr>
        <p:txBody>
          <a:bodyPr wrap="square" lIns="0" tIns="0" rIns="0" bIns="0" rtlCol="0" anchor="t"/>
          <a:lstStyle/>
          <a:p>
            <a:pPr algn="l">
              <a:lnSpc>
                <a:spcPts val="2100"/>
              </a:lnSpc>
              <a:spcBef>
                <a:spcPts val="867"/>
              </a:spcBef>
              <a:buNone/>
            </a:pPr>
            <a:r>
              <a:rPr lang="en-US" sz="1500" dirty="0">
                <a:solidFill>
                  <a:srgbClr val="515260"/>
                </a:solidFill>
                <a:latin typeface="Montserrat" pitchFamily="34" charset="0"/>
                <a:ea typeface="Montserrat" pitchFamily="34" charset="-122"/>
                <a:cs typeface="Montserrat" pitchFamily="34" charset="-120"/>
              </a:rPr>
              <a:t>Like a regular loan, you’ll pay interest on whatever amount you borrow, but a portfolio line of credit typically charges a variable rate that fluctuates as the prevailing interest rate moves. But unlike a regular loan, you won’t have any sort of preset repayment schedule, so you can pay the loan back as you like or even leave it outstanding indefinitely. Any unpaid balance will continue to accrue interest until it’s paid off completely, as cash comes into the account and reduces it.</a:t>
            </a:r>
            <a:endParaRPr lang="en-US" dirty="0"/>
          </a:p>
        </p:txBody>
      </p:sp>
      <p:sp>
        <p:nvSpPr>
          <p:cNvPr id="6" name="Object 5"/>
          <p:cNvSpPr/>
          <p:nvPr/>
        </p:nvSpPr>
        <p:spPr>
          <a:xfrm>
            <a:off x="5808797" y="4699412"/>
            <a:ext cx="6494426" cy="1333167"/>
          </a:xfrm>
          <a:prstGeom prst="rect">
            <a:avLst/>
          </a:prstGeom>
          <a:noFill/>
        </p:spPr>
        <p:txBody>
          <a:bodyPr wrap="square" lIns="0" tIns="0" rIns="0" bIns="0" rtlCol="0" anchor="t"/>
          <a:lstStyle/>
          <a:p>
            <a:pPr algn="l">
              <a:lnSpc>
                <a:spcPts val="2100"/>
              </a:lnSpc>
              <a:spcBef>
                <a:spcPts val="1176"/>
              </a:spcBef>
              <a:buNone/>
            </a:pPr>
            <a:r>
              <a:rPr lang="en-US" sz="1500" dirty="0">
                <a:solidFill>
                  <a:srgbClr val="515260"/>
                </a:solidFill>
                <a:latin typeface="Montserrat" pitchFamily="34" charset="0"/>
                <a:ea typeface="Montserrat" pitchFamily="34" charset="-122"/>
                <a:cs typeface="Montserrat" pitchFamily="34" charset="-120"/>
              </a:rPr>
              <a:t>The interest rate for a portfolio line of credit also typically varies by your level of assets with the brokerage firm, with lower rates for those with higher account balances. Although interest rates have been rising, lines of credit can still offer some of the lowest rates around.</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Portfolio Loan or Line of Credit</a:t>
            </a:r>
            <a:endParaRPr lang="en-US" dirty="0"/>
          </a:p>
        </p:txBody>
      </p:sp>
      <p:pic>
        <p:nvPicPr>
          <p:cNvPr id="3" name="Object 2" descr="preencoded.png"/>
          <p:cNvPicPr>
            <a:picLocks noChangeAspect="1"/>
          </p:cNvPicPr>
          <p:nvPr/>
        </p:nvPicPr>
        <p:blipFill>
          <a:blip r:embed="rId3"/>
          <a:srcRect l="21867" r="21867"/>
          <a:stretch/>
        </p:blipFill>
        <p:spPr>
          <a:xfrm>
            <a:off x="476131" y="1523619"/>
            <a:ext cx="4856536" cy="4856536"/>
          </a:xfrm>
          <a:prstGeom prst="rect">
            <a:avLst/>
          </a:prstGeom>
        </p:spPr>
      </p:pic>
      <p:sp>
        <p:nvSpPr>
          <p:cNvPr id="4" name="Object 3"/>
          <p:cNvSpPr/>
          <p:nvPr/>
        </p:nvSpPr>
        <p:spPr>
          <a:xfrm>
            <a:off x="5808797" y="2145565"/>
            <a:ext cx="6494426" cy="479851"/>
          </a:xfrm>
          <a:prstGeom prst="rect">
            <a:avLst/>
          </a:prstGeom>
          <a:noFill/>
        </p:spPr>
        <p:txBody>
          <a:bodyPr wrap="square" lIns="0" tIns="0" rIns="0" bIns="0" rtlCol="0" anchor="t"/>
          <a:lstStyle/>
          <a:p>
            <a:pPr algn="l">
              <a:lnSpc>
                <a:spcPts val="3780"/>
              </a:lnSpc>
              <a:buNone/>
            </a:pPr>
            <a:r>
              <a:rPr lang="en-US" sz="3000" dirty="0">
                <a:solidFill>
                  <a:srgbClr val="2A2921"/>
                </a:solidFill>
                <a:latin typeface="Montserrat" pitchFamily="34" charset="0"/>
                <a:ea typeface="Montserrat" pitchFamily="34" charset="-122"/>
                <a:cs typeface="Montserrat" pitchFamily="34" charset="-120"/>
              </a:rPr>
              <a:t>Considerations:</a:t>
            </a:r>
            <a:endParaRPr lang="en-US" dirty="0"/>
          </a:p>
        </p:txBody>
      </p:sp>
      <p:sp>
        <p:nvSpPr>
          <p:cNvPr id="5" name="Object 4"/>
          <p:cNvSpPr/>
          <p:nvPr/>
        </p:nvSpPr>
        <p:spPr>
          <a:xfrm>
            <a:off x="5808797" y="2737753"/>
            <a:ext cx="6494426" cy="1066533"/>
          </a:xfrm>
          <a:prstGeom prst="rect">
            <a:avLst/>
          </a:prstGeom>
          <a:noFill/>
        </p:spPr>
        <p:txBody>
          <a:bodyPr wrap="square" lIns="0" tIns="0" rIns="0" bIns="0" rtlCol="0" anchor="t"/>
          <a:lstStyle/>
          <a:p>
            <a:pPr algn="l">
              <a:lnSpc>
                <a:spcPts val="2100"/>
              </a:lnSpc>
              <a:spcBef>
                <a:spcPts val="867"/>
              </a:spcBef>
              <a:buNone/>
            </a:pPr>
            <a:r>
              <a:rPr lang="en-US" sz="1500" dirty="0">
                <a:solidFill>
                  <a:srgbClr val="515260"/>
                </a:solidFill>
                <a:latin typeface="Montserrat" pitchFamily="34" charset="0"/>
                <a:ea typeface="Montserrat" pitchFamily="34" charset="-122"/>
                <a:cs typeface="Montserrat" pitchFamily="34" charset="-120"/>
              </a:rPr>
              <a:t>Each brokerage sets the minimum amount of equity in the account that must be available in order to borrow. Some firms may require only $10,000, but others may require $25,000 or more.</a:t>
            </a:r>
            <a:endParaRPr lang="en-US" dirty="0"/>
          </a:p>
        </p:txBody>
      </p:sp>
      <p:sp>
        <p:nvSpPr>
          <p:cNvPr id="6" name="Object 5"/>
          <p:cNvSpPr/>
          <p:nvPr/>
        </p:nvSpPr>
        <p:spPr>
          <a:xfrm>
            <a:off x="5808797" y="3956648"/>
            <a:ext cx="6494426" cy="1066533"/>
          </a:xfrm>
          <a:prstGeom prst="rect">
            <a:avLst/>
          </a:prstGeom>
          <a:noFill/>
        </p:spPr>
        <p:txBody>
          <a:bodyPr wrap="square" lIns="0" tIns="0" rIns="0" bIns="0" rtlCol="0" anchor="t"/>
          <a:lstStyle/>
          <a:p>
            <a:pPr algn="l">
              <a:lnSpc>
                <a:spcPts val="2100"/>
              </a:lnSpc>
              <a:spcBef>
                <a:spcPts val="1176"/>
              </a:spcBef>
              <a:buNone/>
            </a:pPr>
            <a:r>
              <a:rPr lang="en-US" sz="1500" dirty="0">
                <a:solidFill>
                  <a:srgbClr val="515260"/>
                </a:solidFill>
                <a:latin typeface="Montserrat" pitchFamily="34" charset="0"/>
                <a:ea typeface="Montserrat" pitchFamily="34" charset="-122"/>
                <a:cs typeface="Montserrat" pitchFamily="34" charset="-120"/>
              </a:rPr>
              <a:t>The brokerage also limits how much you can borrow based on the percentage of your total equity value. A level of 30 percent is typical, but some firms may allow you to borrow 60 percent of your total portfolio value or even more.</a:t>
            </a:r>
            <a:endParaRPr lang="en-US" dirty="0"/>
          </a:p>
        </p:txBody>
      </p:sp>
      <p:sp>
        <p:nvSpPr>
          <p:cNvPr id="7" name="Object 6"/>
          <p:cNvSpPr/>
          <p:nvPr/>
        </p:nvSpPr>
        <p:spPr>
          <a:xfrm>
            <a:off x="5808797" y="5175543"/>
            <a:ext cx="6494426" cy="533267"/>
          </a:xfrm>
          <a:prstGeom prst="rect">
            <a:avLst/>
          </a:prstGeom>
          <a:noFill/>
        </p:spPr>
        <p:txBody>
          <a:bodyPr wrap="square" lIns="0" tIns="0" rIns="0" bIns="0" rtlCol="0" anchor="t"/>
          <a:lstStyle/>
          <a:p>
            <a:pPr algn="l">
              <a:lnSpc>
                <a:spcPts val="2100"/>
              </a:lnSpc>
              <a:spcBef>
                <a:spcPts val="1176"/>
              </a:spcBef>
              <a:buNone/>
            </a:pPr>
            <a:r>
              <a:rPr lang="en-US" sz="1500" dirty="0">
                <a:solidFill>
                  <a:srgbClr val="5A5A4C"/>
                </a:solidFill>
                <a:latin typeface="Montserrat" pitchFamily="34" charset="0"/>
                <a:ea typeface="Montserrat" pitchFamily="34" charset="-122"/>
                <a:cs typeface="Montserrat" pitchFamily="34" charset="-120"/>
              </a:rPr>
              <a:t>Always check with your financial advisor to determine if this is the right option for you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12188945" cy="1237940"/>
          </a:xfrm>
          <a:prstGeom prst="rect">
            <a:avLst/>
          </a:prstGeom>
          <a:solidFill>
            <a:srgbClr val="62A8BB"/>
          </a:solidFill>
        </p:spPr>
      </p:sp>
      <p:sp>
        <p:nvSpPr>
          <p:cNvPr id="3" name="Object 2"/>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FFFFFF"/>
                </a:solidFill>
                <a:latin typeface="Montserrat" pitchFamily="34" charset="0"/>
                <a:ea typeface="Montserrat" pitchFamily="34" charset="-122"/>
                <a:cs typeface="Montserrat" pitchFamily="34" charset="-120"/>
              </a:rPr>
              <a:t>Required Down Payment </a:t>
            </a:r>
            <a:endParaRPr lang="en-US" dirty="0"/>
          </a:p>
        </p:txBody>
      </p:sp>
      <p:sp>
        <p:nvSpPr>
          <p:cNvPr id="4" name="Object 3"/>
          <p:cNvSpPr/>
          <p:nvPr/>
        </p:nvSpPr>
        <p:spPr>
          <a:xfrm>
            <a:off x="476138" y="5398991"/>
            <a:ext cx="3555102" cy="133651"/>
          </a:xfrm>
          <a:prstGeom prst="rect">
            <a:avLst/>
          </a:prstGeom>
          <a:noFill/>
          <a:ln w="25400">
            <a:solidFill>
              <a:srgbClr val="62A8BB"/>
            </a:solidFill>
            <a:prstDash val="solid"/>
            <a:miter lim="800000"/>
          </a:ln>
        </p:spPr>
      </p:sp>
      <p:sp>
        <p:nvSpPr>
          <p:cNvPr id="5" name="Object 4"/>
          <p:cNvSpPr/>
          <p:nvPr/>
        </p:nvSpPr>
        <p:spPr>
          <a:xfrm>
            <a:off x="298378" y="5671910"/>
            <a:ext cx="3910568" cy="230328"/>
          </a:xfrm>
          <a:prstGeom prst="rect">
            <a:avLst/>
          </a:prstGeom>
          <a:noFill/>
        </p:spPr>
        <p:txBody>
          <a:bodyPr wrap="square" lIns="0" tIns="0" rIns="0" bIns="0" rtlCol="0" anchor="t"/>
          <a:lstStyle/>
          <a:p>
            <a:pPr algn="ctr">
              <a:lnSpc>
                <a:spcPts val="1814"/>
              </a:lnSpc>
              <a:buNone/>
            </a:pPr>
            <a:r>
              <a:rPr lang="en-US" sz="1440" dirty="0">
                <a:solidFill>
                  <a:srgbClr val="2A2921"/>
                </a:solidFill>
                <a:latin typeface="Montserrat" pitchFamily="34" charset="0"/>
                <a:ea typeface="Montserrat" pitchFamily="34" charset="-122"/>
                <a:cs typeface="Montserrat" pitchFamily="34" charset="-120"/>
              </a:rPr>
              <a:t>FHA max loan amount $530,150</a:t>
            </a:r>
            <a:endParaRPr lang="en-US" dirty="0"/>
          </a:p>
        </p:txBody>
      </p:sp>
      <p:sp>
        <p:nvSpPr>
          <p:cNvPr id="6" name="Object 5"/>
          <p:cNvSpPr/>
          <p:nvPr/>
        </p:nvSpPr>
        <p:spPr>
          <a:xfrm>
            <a:off x="298378" y="5988090"/>
            <a:ext cx="3910568" cy="213217"/>
          </a:xfrm>
          <a:prstGeom prst="rect">
            <a:avLst/>
          </a:prstGeom>
          <a:noFill/>
        </p:spPr>
        <p:txBody>
          <a:bodyPr wrap="square" lIns="0" tIns="0" rIns="0" bIns="0" rtlCol="0" anchor="t"/>
          <a:lstStyle/>
          <a:p>
            <a:pPr algn="ctr">
              <a:lnSpc>
                <a:spcPts val="1680"/>
              </a:lnSpc>
              <a:spcBef>
                <a:spcPts val="663"/>
              </a:spcBef>
              <a:buNone/>
            </a:pPr>
            <a:r>
              <a:rPr lang="en-US" sz="1200" dirty="0">
                <a:solidFill>
                  <a:srgbClr val="5A5A4C"/>
                </a:solidFill>
                <a:latin typeface="Montserrat" pitchFamily="34" charset="0"/>
                <a:ea typeface="Montserrat" pitchFamily="34" charset="-122"/>
                <a:cs typeface="Montserrat" pitchFamily="34" charset="-120"/>
              </a:rPr>
              <a:t>Maricopa County single unit </a:t>
            </a:r>
            <a:endParaRPr lang="en-US" dirty="0"/>
          </a:p>
        </p:txBody>
      </p:sp>
      <p:sp>
        <p:nvSpPr>
          <p:cNvPr id="7" name="Object 6"/>
          <p:cNvSpPr/>
          <p:nvPr/>
        </p:nvSpPr>
        <p:spPr>
          <a:xfrm>
            <a:off x="1866116" y="4917951"/>
            <a:ext cx="775141" cy="407836"/>
          </a:xfrm>
          <a:prstGeom prst="rect">
            <a:avLst/>
          </a:prstGeom>
          <a:noFill/>
        </p:spPr>
        <p:txBody>
          <a:bodyPr wrap="square" lIns="0" tIns="0" rIns="0" bIns="0" rtlCol="0" anchor="t"/>
          <a:lstStyle/>
          <a:p>
            <a:pPr algn="ctr">
              <a:lnSpc>
                <a:spcPts val="3213"/>
              </a:lnSpc>
              <a:buNone/>
            </a:pPr>
            <a:r>
              <a:rPr lang="en-US" sz="2550" dirty="0">
                <a:solidFill>
                  <a:srgbClr val="2A2921"/>
                </a:solidFill>
                <a:latin typeface="Montserrat" pitchFamily="34" charset="0"/>
                <a:ea typeface="Montserrat" pitchFamily="34" charset="-122"/>
                <a:cs typeface="Montserrat" pitchFamily="34" charset="-120"/>
              </a:rPr>
              <a:t>3.5%</a:t>
            </a:r>
            <a:endParaRPr lang="en-US" dirty="0"/>
          </a:p>
        </p:txBody>
      </p:sp>
      <p:sp>
        <p:nvSpPr>
          <p:cNvPr id="8" name="Object 7"/>
          <p:cNvSpPr/>
          <p:nvPr/>
        </p:nvSpPr>
        <p:spPr>
          <a:xfrm>
            <a:off x="4316876" y="5341714"/>
            <a:ext cx="3555102" cy="190928"/>
          </a:xfrm>
          <a:prstGeom prst="rect">
            <a:avLst/>
          </a:prstGeom>
          <a:noFill/>
          <a:ln w="25400">
            <a:solidFill>
              <a:srgbClr val="62A8BB"/>
            </a:solidFill>
            <a:prstDash val="solid"/>
            <a:miter lim="800000"/>
          </a:ln>
        </p:spPr>
      </p:sp>
      <p:sp>
        <p:nvSpPr>
          <p:cNvPr id="9" name="Object 8"/>
          <p:cNvSpPr/>
          <p:nvPr/>
        </p:nvSpPr>
        <p:spPr>
          <a:xfrm>
            <a:off x="4139167" y="5671910"/>
            <a:ext cx="3910568" cy="460657"/>
          </a:xfrm>
          <a:prstGeom prst="rect">
            <a:avLst/>
          </a:prstGeom>
          <a:noFill/>
        </p:spPr>
        <p:txBody>
          <a:bodyPr wrap="square" lIns="0" tIns="0" rIns="0" bIns="0" rtlCol="0" anchor="t"/>
          <a:lstStyle/>
          <a:p>
            <a:pPr algn="ctr">
              <a:lnSpc>
                <a:spcPts val="1814"/>
              </a:lnSpc>
              <a:buNone/>
            </a:pPr>
            <a:r>
              <a:rPr lang="en-US" sz="1440" dirty="0">
                <a:solidFill>
                  <a:srgbClr val="2A2921"/>
                </a:solidFill>
                <a:latin typeface="Montserrat" pitchFamily="34" charset="0"/>
                <a:ea typeface="Montserrat" pitchFamily="34" charset="-122"/>
                <a:cs typeface="Montserrat" pitchFamily="34" charset="-120"/>
              </a:rPr>
              <a:t>Conventional max loan amount $726,200</a:t>
            </a:r>
            <a:endParaRPr lang="en-US" dirty="0"/>
          </a:p>
        </p:txBody>
      </p:sp>
      <p:sp>
        <p:nvSpPr>
          <p:cNvPr id="10" name="Object 9"/>
          <p:cNvSpPr/>
          <p:nvPr/>
        </p:nvSpPr>
        <p:spPr>
          <a:xfrm>
            <a:off x="4139167" y="6218419"/>
            <a:ext cx="3910568" cy="213217"/>
          </a:xfrm>
          <a:prstGeom prst="rect">
            <a:avLst/>
          </a:prstGeom>
          <a:noFill/>
        </p:spPr>
        <p:txBody>
          <a:bodyPr wrap="square" lIns="0" tIns="0" rIns="0" bIns="0" rtlCol="0" anchor="t"/>
          <a:lstStyle/>
          <a:p>
            <a:pPr algn="ctr">
              <a:lnSpc>
                <a:spcPts val="1680"/>
              </a:lnSpc>
              <a:spcBef>
                <a:spcPts val="663"/>
              </a:spcBef>
              <a:buNone/>
            </a:pPr>
            <a:r>
              <a:rPr lang="en-US" sz="1200" dirty="0">
                <a:solidFill>
                  <a:srgbClr val="5A5A4C"/>
                </a:solidFill>
                <a:latin typeface="Montserrat" pitchFamily="34" charset="0"/>
                <a:ea typeface="Montserrat" pitchFamily="34" charset="-122"/>
                <a:cs typeface="Montserrat" pitchFamily="34" charset="-120"/>
              </a:rPr>
              <a:t>Maricopa County single unit </a:t>
            </a:r>
            <a:endParaRPr lang="en-US" dirty="0"/>
          </a:p>
        </p:txBody>
      </p:sp>
      <p:sp>
        <p:nvSpPr>
          <p:cNvPr id="11" name="Object 10"/>
          <p:cNvSpPr/>
          <p:nvPr/>
        </p:nvSpPr>
        <p:spPr>
          <a:xfrm>
            <a:off x="5691193" y="4860672"/>
            <a:ext cx="806566" cy="407836"/>
          </a:xfrm>
          <a:prstGeom prst="rect">
            <a:avLst/>
          </a:prstGeom>
          <a:noFill/>
        </p:spPr>
        <p:txBody>
          <a:bodyPr wrap="square" lIns="0" tIns="0" rIns="0" bIns="0" rtlCol="0" anchor="t"/>
          <a:lstStyle/>
          <a:p>
            <a:pPr algn="ctr">
              <a:lnSpc>
                <a:spcPts val="3213"/>
              </a:lnSpc>
              <a:buNone/>
            </a:pPr>
            <a:r>
              <a:rPr lang="en-US" sz="2550" dirty="0">
                <a:solidFill>
                  <a:srgbClr val="2A2921"/>
                </a:solidFill>
                <a:latin typeface="Montserrat" pitchFamily="34" charset="0"/>
                <a:ea typeface="Montserrat" pitchFamily="34" charset="-122"/>
                <a:cs typeface="Montserrat" pitchFamily="34" charset="-120"/>
              </a:rPr>
              <a:t>5.0%</a:t>
            </a:r>
            <a:endParaRPr lang="en-US" dirty="0"/>
          </a:p>
        </p:txBody>
      </p:sp>
      <p:sp>
        <p:nvSpPr>
          <p:cNvPr id="12" name="Object 11"/>
          <p:cNvSpPr/>
          <p:nvPr/>
        </p:nvSpPr>
        <p:spPr>
          <a:xfrm>
            <a:off x="8157614" y="5150785"/>
            <a:ext cx="3555102" cy="381857"/>
          </a:xfrm>
          <a:prstGeom prst="rect">
            <a:avLst/>
          </a:prstGeom>
          <a:noFill/>
          <a:ln w="25400">
            <a:solidFill>
              <a:srgbClr val="62A8BB"/>
            </a:solidFill>
            <a:prstDash val="solid"/>
            <a:miter lim="800000"/>
          </a:ln>
        </p:spPr>
      </p:sp>
      <p:sp>
        <p:nvSpPr>
          <p:cNvPr id="13" name="Object 12"/>
          <p:cNvSpPr/>
          <p:nvPr/>
        </p:nvSpPr>
        <p:spPr>
          <a:xfrm>
            <a:off x="7979957" y="5671910"/>
            <a:ext cx="3910568" cy="460657"/>
          </a:xfrm>
          <a:prstGeom prst="rect">
            <a:avLst/>
          </a:prstGeom>
          <a:noFill/>
        </p:spPr>
        <p:txBody>
          <a:bodyPr wrap="square" lIns="0" tIns="0" rIns="0" bIns="0" rtlCol="0" anchor="t"/>
          <a:lstStyle/>
          <a:p>
            <a:pPr algn="ctr">
              <a:lnSpc>
                <a:spcPts val="1814"/>
              </a:lnSpc>
              <a:buNone/>
            </a:pPr>
            <a:r>
              <a:rPr lang="en-US" sz="1440" dirty="0">
                <a:solidFill>
                  <a:srgbClr val="2A2921"/>
                </a:solidFill>
                <a:latin typeface="Montserrat" pitchFamily="34" charset="0"/>
                <a:ea typeface="Montserrat" pitchFamily="34" charset="-122"/>
                <a:cs typeface="Montserrat" pitchFamily="34" charset="-120"/>
              </a:rPr>
              <a:t>Jumbo Loan is a loan greater than $726,200</a:t>
            </a:r>
            <a:endParaRPr lang="en-US" dirty="0"/>
          </a:p>
        </p:txBody>
      </p:sp>
      <p:sp>
        <p:nvSpPr>
          <p:cNvPr id="14" name="Object 13"/>
          <p:cNvSpPr/>
          <p:nvPr/>
        </p:nvSpPr>
        <p:spPr>
          <a:xfrm>
            <a:off x="7979957" y="6218419"/>
            <a:ext cx="3910568" cy="213217"/>
          </a:xfrm>
          <a:prstGeom prst="rect">
            <a:avLst/>
          </a:prstGeom>
          <a:noFill/>
        </p:spPr>
        <p:txBody>
          <a:bodyPr wrap="square" lIns="0" tIns="0" rIns="0" bIns="0" rtlCol="0" anchor="t"/>
          <a:lstStyle/>
          <a:p>
            <a:pPr algn="ctr">
              <a:lnSpc>
                <a:spcPts val="1680"/>
              </a:lnSpc>
              <a:spcBef>
                <a:spcPts val="663"/>
              </a:spcBef>
              <a:buNone/>
            </a:pPr>
            <a:r>
              <a:rPr lang="en-US" sz="1200" dirty="0">
                <a:solidFill>
                  <a:srgbClr val="5A5A4C"/>
                </a:solidFill>
                <a:latin typeface="Montserrat" pitchFamily="34" charset="0"/>
                <a:ea typeface="Montserrat" pitchFamily="34" charset="-122"/>
                <a:cs typeface="Montserrat" pitchFamily="34" charset="-120"/>
              </a:rPr>
              <a:t>Maricopa County single unit </a:t>
            </a:r>
            <a:endParaRPr lang="en-US" dirty="0"/>
          </a:p>
        </p:txBody>
      </p:sp>
      <p:sp>
        <p:nvSpPr>
          <p:cNvPr id="15" name="Object 14"/>
          <p:cNvSpPr/>
          <p:nvPr/>
        </p:nvSpPr>
        <p:spPr>
          <a:xfrm>
            <a:off x="9453421" y="4669743"/>
            <a:ext cx="963689" cy="407836"/>
          </a:xfrm>
          <a:prstGeom prst="rect">
            <a:avLst/>
          </a:prstGeom>
          <a:noFill/>
        </p:spPr>
        <p:txBody>
          <a:bodyPr wrap="square" lIns="0" tIns="0" rIns="0" bIns="0" rtlCol="0" anchor="t"/>
          <a:lstStyle/>
          <a:p>
            <a:pPr algn="ctr">
              <a:lnSpc>
                <a:spcPts val="3213"/>
              </a:lnSpc>
              <a:buNone/>
            </a:pPr>
            <a:r>
              <a:rPr lang="en-US" sz="2550" dirty="0">
                <a:solidFill>
                  <a:srgbClr val="2A2921"/>
                </a:solidFill>
                <a:latin typeface="Montserrat" pitchFamily="34" charset="0"/>
                <a:ea typeface="Montserrat" pitchFamily="34" charset="-122"/>
                <a:cs typeface="Montserrat" pitchFamily="34" charset="-120"/>
              </a:rPr>
              <a:t>10.0%</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b="1" dirty="0">
                <a:solidFill>
                  <a:srgbClr val="2A2921"/>
                </a:solidFill>
                <a:latin typeface="Montserrat" pitchFamily="34" charset="0"/>
                <a:ea typeface="Montserrat" pitchFamily="34" charset="-122"/>
                <a:cs typeface="Montserrat" pitchFamily="34" charset="-120"/>
              </a:rPr>
              <a:t>Qualifying </a:t>
            </a:r>
            <a:endParaRPr lang="en-US" dirty="0"/>
          </a:p>
        </p:txBody>
      </p:sp>
      <p:sp>
        <p:nvSpPr>
          <p:cNvPr id="3" name="Object 2"/>
          <p:cNvSpPr/>
          <p:nvPr/>
        </p:nvSpPr>
        <p:spPr>
          <a:xfrm>
            <a:off x="0" y="978449"/>
            <a:ext cx="12188952" cy="266633"/>
          </a:xfrm>
          <a:prstGeom prst="rect">
            <a:avLst/>
          </a:prstGeom>
          <a:noFill/>
        </p:spPr>
        <p:txBody>
          <a:bodyPr wrap="square" lIns="0" tIns="0" rIns="0" bIns="0" rtlCol="0" anchor="t"/>
          <a:lstStyle/>
          <a:p>
            <a:pPr algn="ctr">
              <a:lnSpc>
                <a:spcPts val="2100"/>
              </a:lnSpc>
              <a:spcBef>
                <a:spcPts val="816"/>
              </a:spcBef>
              <a:buNone/>
            </a:pPr>
            <a:r>
              <a:rPr lang="en-US" sz="1500" dirty="0">
                <a:solidFill>
                  <a:srgbClr val="5A5A4C"/>
                </a:solidFill>
                <a:latin typeface="Montserrat" pitchFamily="34" charset="0"/>
                <a:ea typeface="Montserrat" pitchFamily="34" charset="-122"/>
                <a:cs typeface="Montserrat" pitchFamily="34" charset="-120"/>
              </a:rPr>
              <a:t>Do you know...</a:t>
            </a:r>
            <a:endParaRPr lang="en-US" dirty="0"/>
          </a:p>
        </p:txBody>
      </p:sp>
      <p:pic>
        <p:nvPicPr>
          <p:cNvPr id="4" name="Object 3" descr="preencoded.png"/>
          <p:cNvPicPr>
            <a:picLocks noChangeAspect="1"/>
          </p:cNvPicPr>
          <p:nvPr/>
        </p:nvPicPr>
        <p:blipFill>
          <a:blip r:embed="rId3"/>
          <a:srcRect l="35077" r="35077"/>
          <a:stretch/>
        </p:blipFill>
        <p:spPr>
          <a:xfrm>
            <a:off x="476131" y="1666458"/>
            <a:ext cx="2114647" cy="4723219"/>
          </a:xfrm>
          <a:prstGeom prst="rect">
            <a:avLst/>
          </a:prstGeom>
        </p:spPr>
      </p:pic>
      <p:pic>
        <p:nvPicPr>
          <p:cNvPr id="5" name="Object 4"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42228" y="2260432"/>
            <a:ext cx="28568" cy="1675981"/>
          </a:xfrm>
          <a:prstGeom prst="rect">
            <a:avLst/>
          </a:prstGeom>
        </p:spPr>
      </p:pic>
      <p:sp>
        <p:nvSpPr>
          <p:cNvPr id="6" name="Object 5"/>
          <p:cNvSpPr/>
          <p:nvPr/>
        </p:nvSpPr>
        <p:spPr>
          <a:xfrm>
            <a:off x="3409723" y="2357890"/>
            <a:ext cx="628493" cy="268716"/>
          </a:xfrm>
          <a:prstGeom prst="rect">
            <a:avLst/>
          </a:prstGeom>
          <a:noFill/>
        </p:spPr>
        <p:txBody>
          <a:bodyPr wrap="square" lIns="0" tIns="0" rIns="0" bIns="0" rtlCol="0" anchor="ctr"/>
          <a:lstStyle/>
          <a:p>
            <a:pPr algn="ctr">
              <a:lnSpc>
                <a:spcPts val="2117"/>
              </a:lnSpc>
              <a:buNone/>
            </a:pPr>
            <a:r>
              <a:rPr lang="en-US" sz="1680" dirty="0">
                <a:solidFill>
                  <a:srgbClr val="2A2921"/>
                </a:solidFill>
                <a:latin typeface="Montserrat" pitchFamily="34" charset="0"/>
                <a:ea typeface="Montserrat" pitchFamily="34" charset="-122"/>
                <a:cs typeface="Montserrat" pitchFamily="34" charset="-120"/>
              </a:rPr>
              <a:t>1</a:t>
            </a:r>
            <a:endParaRPr lang="en-US" dirty="0"/>
          </a:p>
        </p:txBody>
      </p:sp>
      <p:sp>
        <p:nvSpPr>
          <p:cNvPr id="7" name="Object 6"/>
          <p:cNvSpPr/>
          <p:nvPr/>
        </p:nvSpPr>
        <p:spPr>
          <a:xfrm>
            <a:off x="4295326" y="2399700"/>
            <a:ext cx="3031987" cy="1381970"/>
          </a:xfrm>
          <a:prstGeom prst="rect">
            <a:avLst/>
          </a:prstGeom>
          <a:noFill/>
        </p:spPr>
        <p:txBody>
          <a:bodyPr wrap="square" lIns="0" tIns="0" rIns="0" bIns="0" rtlCol="0" anchor="t"/>
          <a:lstStyle/>
          <a:p>
            <a:pPr algn="l">
              <a:lnSpc>
                <a:spcPts val="1814"/>
              </a:lnSpc>
              <a:buNone/>
            </a:pPr>
            <a:r>
              <a:rPr lang="en-US" sz="1440" dirty="0">
                <a:solidFill>
                  <a:srgbClr val="2A2921"/>
                </a:solidFill>
                <a:latin typeface="Montserrat" pitchFamily="34" charset="0"/>
                <a:ea typeface="Montserrat" pitchFamily="34" charset="-122"/>
                <a:cs typeface="Montserrat" pitchFamily="34" charset="-120"/>
              </a:rPr>
              <a:t>75% of the amount from a lease agreement on your departing residence can be used by lenders to help qualify for the new home purchase</a:t>
            </a:r>
            <a:endParaRPr lang="en-US" dirty="0"/>
          </a:p>
        </p:txBody>
      </p:sp>
      <p:pic>
        <p:nvPicPr>
          <p:cNvPr id="8" name="Object 7"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236524" y="2260432"/>
            <a:ext cx="28568" cy="1218895"/>
          </a:xfrm>
          <a:prstGeom prst="rect">
            <a:avLst/>
          </a:prstGeom>
        </p:spPr>
      </p:pic>
      <p:sp>
        <p:nvSpPr>
          <p:cNvPr id="9" name="Object 8"/>
          <p:cNvSpPr/>
          <p:nvPr/>
        </p:nvSpPr>
        <p:spPr>
          <a:xfrm>
            <a:off x="7404149" y="2357890"/>
            <a:ext cx="628493" cy="268716"/>
          </a:xfrm>
          <a:prstGeom prst="rect">
            <a:avLst/>
          </a:prstGeom>
          <a:noFill/>
        </p:spPr>
        <p:txBody>
          <a:bodyPr wrap="square" lIns="0" tIns="0" rIns="0" bIns="0" rtlCol="0" anchor="ctr"/>
          <a:lstStyle/>
          <a:p>
            <a:pPr algn="ctr">
              <a:lnSpc>
                <a:spcPts val="2117"/>
              </a:lnSpc>
              <a:buNone/>
            </a:pPr>
            <a:r>
              <a:rPr lang="en-US" sz="1680" dirty="0">
                <a:solidFill>
                  <a:srgbClr val="2A2921"/>
                </a:solidFill>
                <a:latin typeface="Montserrat" pitchFamily="34" charset="0"/>
                <a:ea typeface="Montserrat" pitchFamily="34" charset="-122"/>
                <a:cs typeface="Montserrat" pitchFamily="34" charset="-120"/>
              </a:rPr>
              <a:t>2</a:t>
            </a:r>
            <a:endParaRPr lang="en-US" dirty="0"/>
          </a:p>
        </p:txBody>
      </p:sp>
      <p:sp>
        <p:nvSpPr>
          <p:cNvPr id="10" name="Object 9"/>
          <p:cNvSpPr/>
          <p:nvPr/>
        </p:nvSpPr>
        <p:spPr>
          <a:xfrm>
            <a:off x="8289752" y="2399700"/>
            <a:ext cx="3031987" cy="921313"/>
          </a:xfrm>
          <a:prstGeom prst="rect">
            <a:avLst/>
          </a:prstGeom>
          <a:noFill/>
        </p:spPr>
        <p:txBody>
          <a:bodyPr wrap="square" lIns="0" tIns="0" rIns="0" bIns="0" rtlCol="0" anchor="t"/>
          <a:lstStyle/>
          <a:p>
            <a:pPr algn="l">
              <a:lnSpc>
                <a:spcPts val="1814"/>
              </a:lnSpc>
              <a:buNone/>
            </a:pPr>
            <a:r>
              <a:rPr lang="en-US" sz="1440" dirty="0">
                <a:solidFill>
                  <a:srgbClr val="2A2921"/>
                </a:solidFill>
                <a:latin typeface="Montserrat" pitchFamily="34" charset="0"/>
                <a:ea typeface="Montserrat" pitchFamily="34" charset="-122"/>
                <a:cs typeface="Montserrat" pitchFamily="34" charset="-120"/>
              </a:rPr>
              <a:t>There are no additional reserve requirements when purchasing a new primary residence </a:t>
            </a:r>
            <a:endParaRPr lang="en-US" dirty="0"/>
          </a:p>
        </p:txBody>
      </p:sp>
      <p:pic>
        <p:nvPicPr>
          <p:cNvPr id="11" name="Object 10"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42228" y="4117342"/>
            <a:ext cx="28568" cy="990352"/>
          </a:xfrm>
          <a:prstGeom prst="rect">
            <a:avLst/>
          </a:prstGeom>
        </p:spPr>
      </p:pic>
      <p:sp>
        <p:nvSpPr>
          <p:cNvPr id="12" name="Object 11"/>
          <p:cNvSpPr/>
          <p:nvPr/>
        </p:nvSpPr>
        <p:spPr>
          <a:xfrm>
            <a:off x="3409723" y="4214800"/>
            <a:ext cx="628493" cy="268716"/>
          </a:xfrm>
          <a:prstGeom prst="rect">
            <a:avLst/>
          </a:prstGeom>
          <a:noFill/>
        </p:spPr>
        <p:txBody>
          <a:bodyPr wrap="square" lIns="0" tIns="0" rIns="0" bIns="0" rtlCol="0" anchor="ctr"/>
          <a:lstStyle/>
          <a:p>
            <a:pPr algn="ctr">
              <a:lnSpc>
                <a:spcPts val="2117"/>
              </a:lnSpc>
              <a:buNone/>
            </a:pPr>
            <a:r>
              <a:rPr lang="en-US" sz="1680" dirty="0">
                <a:solidFill>
                  <a:srgbClr val="2A2921"/>
                </a:solidFill>
                <a:latin typeface="Montserrat" pitchFamily="34" charset="0"/>
                <a:ea typeface="Montserrat" pitchFamily="34" charset="-122"/>
                <a:cs typeface="Montserrat" pitchFamily="34" charset="-120"/>
              </a:rPr>
              <a:t>3</a:t>
            </a:r>
            <a:endParaRPr lang="en-US" dirty="0"/>
          </a:p>
        </p:txBody>
      </p:sp>
      <p:sp>
        <p:nvSpPr>
          <p:cNvPr id="13" name="Object 12"/>
          <p:cNvSpPr/>
          <p:nvPr/>
        </p:nvSpPr>
        <p:spPr>
          <a:xfrm>
            <a:off x="4295326" y="4256611"/>
            <a:ext cx="3031987" cy="690985"/>
          </a:xfrm>
          <a:prstGeom prst="rect">
            <a:avLst/>
          </a:prstGeom>
          <a:noFill/>
        </p:spPr>
        <p:txBody>
          <a:bodyPr wrap="square" lIns="0" tIns="0" rIns="0" bIns="0" rtlCol="0" anchor="t"/>
          <a:lstStyle/>
          <a:p>
            <a:pPr algn="l">
              <a:lnSpc>
                <a:spcPts val="1814"/>
              </a:lnSpc>
              <a:buNone/>
            </a:pPr>
            <a:r>
              <a:rPr lang="en-US" sz="1440" dirty="0">
                <a:solidFill>
                  <a:srgbClr val="2A2921"/>
                </a:solidFill>
                <a:latin typeface="Montserrat" pitchFamily="34" charset="0"/>
                <a:ea typeface="Montserrat" pitchFamily="34" charset="-122"/>
                <a:cs typeface="Montserrat" pitchFamily="34" charset="-120"/>
              </a:rPr>
              <a:t>Primary purchases are permitted to have temporary interest-rate buydowns</a:t>
            </a:r>
            <a:endParaRPr lang="en-US" dirty="0"/>
          </a:p>
        </p:txBody>
      </p:sp>
      <p:pic>
        <p:nvPicPr>
          <p:cNvPr id="14" name="Object 1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236524" y="4117342"/>
            <a:ext cx="28568" cy="990352"/>
          </a:xfrm>
          <a:prstGeom prst="rect">
            <a:avLst/>
          </a:prstGeom>
        </p:spPr>
      </p:pic>
      <p:sp>
        <p:nvSpPr>
          <p:cNvPr id="15" name="Object 14"/>
          <p:cNvSpPr/>
          <p:nvPr/>
        </p:nvSpPr>
        <p:spPr>
          <a:xfrm>
            <a:off x="7404149" y="4214800"/>
            <a:ext cx="628493" cy="268716"/>
          </a:xfrm>
          <a:prstGeom prst="rect">
            <a:avLst/>
          </a:prstGeom>
          <a:noFill/>
        </p:spPr>
        <p:txBody>
          <a:bodyPr wrap="square" lIns="0" tIns="0" rIns="0" bIns="0" rtlCol="0" anchor="ctr"/>
          <a:lstStyle/>
          <a:p>
            <a:pPr algn="ctr">
              <a:lnSpc>
                <a:spcPts val="2117"/>
              </a:lnSpc>
              <a:buNone/>
            </a:pPr>
            <a:r>
              <a:rPr lang="en-US" sz="1680" dirty="0">
                <a:solidFill>
                  <a:srgbClr val="2A2921"/>
                </a:solidFill>
                <a:latin typeface="Montserrat" pitchFamily="34" charset="0"/>
                <a:ea typeface="Montserrat" pitchFamily="34" charset="-122"/>
                <a:cs typeface="Montserrat" pitchFamily="34" charset="-120"/>
              </a:rPr>
              <a:t>4</a:t>
            </a:r>
            <a:endParaRPr lang="en-US" dirty="0"/>
          </a:p>
        </p:txBody>
      </p:sp>
      <p:sp>
        <p:nvSpPr>
          <p:cNvPr id="16" name="Object 15"/>
          <p:cNvSpPr/>
          <p:nvPr/>
        </p:nvSpPr>
        <p:spPr>
          <a:xfrm>
            <a:off x="8289752" y="4256611"/>
            <a:ext cx="3031987" cy="690985"/>
          </a:xfrm>
          <a:prstGeom prst="rect">
            <a:avLst/>
          </a:prstGeom>
          <a:noFill/>
        </p:spPr>
        <p:txBody>
          <a:bodyPr wrap="square" lIns="0" tIns="0" rIns="0" bIns="0" rtlCol="0" anchor="t"/>
          <a:lstStyle/>
          <a:p>
            <a:pPr algn="l">
              <a:lnSpc>
                <a:spcPts val="1814"/>
              </a:lnSpc>
              <a:buNone/>
            </a:pPr>
            <a:r>
              <a:rPr lang="en-US" sz="1440" dirty="0">
                <a:solidFill>
                  <a:srgbClr val="2A2921"/>
                </a:solidFill>
                <a:latin typeface="Montserrat" pitchFamily="34" charset="0"/>
                <a:ea typeface="Montserrat" pitchFamily="34" charset="-122"/>
                <a:cs typeface="Montserrat" pitchFamily="34" charset="-120"/>
              </a:rPr>
              <a:t>You can have a co-signer on a new primary purchase, if necessary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6206843" y="476131"/>
            <a:ext cx="5515501" cy="5913546"/>
          </a:xfrm>
          <a:prstGeom prst="rect">
            <a:avLst/>
          </a:prstGeom>
          <a:solidFill>
            <a:srgbClr val="62A8BB"/>
          </a:solidFill>
        </p:spPr>
      </p:sp>
      <p:pic>
        <p:nvPicPr>
          <p:cNvPr id="3" name="Object 2" descr="preencoded.png"/>
          <p:cNvPicPr>
            <a:picLocks noChangeAspect="1"/>
          </p:cNvPicPr>
          <p:nvPr/>
        </p:nvPicPr>
        <p:blipFill>
          <a:blip r:embed="rId3"/>
          <a:srcRect l="18908" r="18908"/>
          <a:stretch/>
        </p:blipFill>
        <p:spPr>
          <a:xfrm>
            <a:off x="6206843" y="476131"/>
            <a:ext cx="5515501" cy="5913546"/>
          </a:xfrm>
          <a:prstGeom prst="rect">
            <a:avLst/>
          </a:prstGeom>
        </p:spPr>
      </p:pic>
      <p:sp>
        <p:nvSpPr>
          <p:cNvPr id="4" name="Object 3"/>
          <p:cNvSpPr/>
          <p:nvPr/>
        </p:nvSpPr>
        <p:spPr>
          <a:xfrm>
            <a:off x="233304" y="2576910"/>
            <a:ext cx="5740235"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What Is the </a:t>
            </a:r>
            <a:r>
              <a:rPr lang="en-US" sz="3188" b="1" dirty="0">
                <a:solidFill>
                  <a:srgbClr val="62A8BB"/>
                </a:solidFill>
                <a:latin typeface="Montserrat" pitchFamily="34" charset="0"/>
                <a:ea typeface="Montserrat" pitchFamily="34" charset="-122"/>
                <a:cs typeface="Montserrat" pitchFamily="34" charset="-120"/>
              </a:rPr>
              <a:t>Tax</a:t>
            </a:r>
            <a:r>
              <a:rPr lang="en-US" sz="3188" dirty="0">
                <a:solidFill>
                  <a:srgbClr val="2A2921"/>
                </a:solidFill>
                <a:latin typeface="Montserrat" pitchFamily="34" charset="0"/>
                <a:ea typeface="Montserrat" pitchFamily="34" charset="-122"/>
                <a:cs typeface="Montserrat" pitchFamily="34" charset="-120"/>
              </a:rPr>
              <a:t> Benefit?</a:t>
            </a:r>
            <a:endParaRPr lang="en-US" dirty="0"/>
          </a:p>
        </p:txBody>
      </p:sp>
      <p:sp>
        <p:nvSpPr>
          <p:cNvPr id="5" name="Object 4"/>
          <p:cNvSpPr/>
          <p:nvPr/>
        </p:nvSpPr>
        <p:spPr>
          <a:xfrm>
            <a:off x="233304" y="3195136"/>
            <a:ext cx="5740235" cy="1023682"/>
          </a:xfrm>
          <a:prstGeom prst="rect">
            <a:avLst/>
          </a:prstGeom>
          <a:noFill/>
        </p:spPr>
        <p:txBody>
          <a:bodyPr wrap="square" lIns="0" tIns="0" rIns="0" bIns="0" rtlCol="0" anchor="t"/>
          <a:lstStyle/>
          <a:p>
            <a:pPr algn="ctr">
              <a:lnSpc>
                <a:spcPts val="2016"/>
              </a:lnSpc>
              <a:spcBef>
                <a:spcPts val="836"/>
              </a:spcBef>
              <a:buNone/>
            </a:pPr>
            <a:r>
              <a:rPr lang="en-US" sz="1440" dirty="0">
                <a:solidFill>
                  <a:srgbClr val="5A5A4C"/>
                </a:solidFill>
                <a:latin typeface="Montserrat" pitchFamily="34" charset="0"/>
                <a:ea typeface="Montserrat" pitchFamily="34" charset="-122"/>
                <a:cs typeface="Montserrat" pitchFamily="34" charset="-120"/>
              </a:rPr>
              <a:t>Tax benefits can be a great incentive for converting a home to a rental property and purchasing a new primary residence. Smart financial moves can help you maximize your tax savings.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0"/>
            <a:ext cx="12188955" cy="1237940"/>
          </a:xfrm>
          <a:prstGeom prst="rect">
            <a:avLst/>
          </a:prstGeom>
          <a:solidFill>
            <a:srgbClr val="62A8BB"/>
          </a:solidFill>
        </p:spPr>
      </p:sp>
      <p:sp>
        <p:nvSpPr>
          <p:cNvPr id="3" name="Object 2"/>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FFFFFF"/>
                </a:solidFill>
                <a:latin typeface="Montserrat" pitchFamily="34" charset="0"/>
                <a:ea typeface="Montserrat" pitchFamily="34" charset="-122"/>
                <a:cs typeface="Montserrat" pitchFamily="34" charset="-120"/>
              </a:rPr>
              <a:t>Main Home Tax Benefits/Consequences to Consider </a:t>
            </a:r>
            <a:endParaRPr lang="en-US" dirty="0"/>
          </a:p>
        </p:txBody>
      </p:sp>
      <p:sp>
        <p:nvSpPr>
          <p:cNvPr id="4" name="Object 3"/>
          <p:cNvSpPr/>
          <p:nvPr/>
        </p:nvSpPr>
        <p:spPr>
          <a:xfrm>
            <a:off x="476131" y="1714071"/>
            <a:ext cx="5523119" cy="4666083"/>
          </a:xfrm>
          <a:prstGeom prst="rect">
            <a:avLst/>
          </a:prstGeom>
          <a:noFill/>
          <a:ln w="25400">
            <a:solidFill>
              <a:srgbClr val="62A8BB"/>
            </a:solidFill>
            <a:prstDash val="solid"/>
            <a:miter lim="800000"/>
          </a:ln>
        </p:spPr>
      </p:sp>
      <p:sp>
        <p:nvSpPr>
          <p:cNvPr id="5" name="Object 4"/>
          <p:cNvSpPr/>
          <p:nvPr/>
        </p:nvSpPr>
        <p:spPr>
          <a:xfrm>
            <a:off x="761810" y="2032985"/>
            <a:ext cx="5113645" cy="4128118"/>
          </a:xfrm>
          <a:prstGeom prst="rect">
            <a:avLst/>
          </a:prstGeom>
          <a:noFill/>
        </p:spPr>
        <p:txBody>
          <a:bodyPr wrap="square" lIns="0" tIns="0" rIns="0" bIns="0" rtlCol="0" anchor="t"/>
          <a:lstStyle/>
          <a:p>
            <a:pPr marL="242900" indent="-242900" algn="l">
              <a:lnSpc>
                <a:spcPts val="1680"/>
              </a:lnSpc>
              <a:buSzPct val="100000"/>
              <a:buFont typeface="Arial" panose="020B0604020202020204" pitchFamily="34" charset="0"/>
              <a:buChar char="•"/>
            </a:pPr>
            <a:r>
              <a:rPr lang="en-US" sz="1200" dirty="0">
                <a:solidFill>
                  <a:srgbClr val="5A5A4C"/>
                </a:solidFill>
                <a:latin typeface="Montserrat" pitchFamily="34" charset="0"/>
                <a:ea typeface="Montserrat" pitchFamily="34" charset="-122"/>
                <a:cs typeface="Montserrat" pitchFamily="34" charset="-120"/>
              </a:rPr>
              <a:t>As an individual, you may qualify to exclude up to $250,000 of a </a:t>
            </a:r>
          </a:p>
          <a:p>
            <a:pPr algn="l">
              <a:lnSpc>
                <a:spcPts val="1680"/>
              </a:lnSpc>
              <a:buSzPct val="100000"/>
            </a:pPr>
            <a:r>
              <a:rPr lang="en-US" sz="1200" dirty="0">
                <a:solidFill>
                  <a:srgbClr val="5A5A4C"/>
                </a:solidFill>
                <a:latin typeface="Montserrat" pitchFamily="34" charset="0"/>
                <a:ea typeface="Montserrat" pitchFamily="34" charset="-122"/>
                <a:cs typeface="Montserrat" pitchFamily="34" charset="-120"/>
              </a:rPr>
              <a:t>      gain or up to $500,000 if you file a joint return with your spouse.</a:t>
            </a:r>
          </a:p>
          <a:p>
            <a:pPr marL="242900" indent="-242900" algn="l">
              <a:lnSpc>
                <a:spcPts val="1680"/>
              </a:lnSpc>
              <a:spcBef>
                <a:spcPts val="353"/>
              </a:spcBef>
              <a:buSzPct val="100000"/>
              <a:buFont typeface="Arial" panose="020B0604020202020204" pitchFamily="34" charset="0"/>
              <a:buChar char="•"/>
            </a:pPr>
            <a:r>
              <a:rPr lang="en-US" sz="1200" dirty="0">
                <a:solidFill>
                  <a:srgbClr val="5A5A4C"/>
                </a:solidFill>
                <a:latin typeface="Montserrat" pitchFamily="34" charset="0"/>
                <a:ea typeface="Montserrat" pitchFamily="34" charset="-122"/>
                <a:cs typeface="Montserrat" pitchFamily="34" charset="-120"/>
              </a:rPr>
              <a:t>For a married couple filing jointly, only one spouse has to meet  the ownership requirement. Unlike the ownership requirement, each spouse must meet the residence requirement individually for a married couple filing jointly to get the full exclusion.</a:t>
            </a:r>
          </a:p>
          <a:p>
            <a:pPr marL="242900" indent="-242900" algn="l">
              <a:lnSpc>
                <a:spcPts val="1680"/>
              </a:lnSpc>
              <a:spcBef>
                <a:spcPts val="353"/>
              </a:spcBef>
              <a:buSzPct val="100000"/>
              <a:buFont typeface="Arial" panose="020B0604020202020204" pitchFamily="34" charset="0"/>
              <a:buChar char="•"/>
            </a:pPr>
            <a:r>
              <a:rPr lang="en-US" sz="1200" dirty="0">
                <a:solidFill>
                  <a:srgbClr val="1B1B1B"/>
                </a:solidFill>
                <a:latin typeface="Montserrat" pitchFamily="34" charset="0"/>
                <a:ea typeface="Montserrat" pitchFamily="34" charset="-122"/>
                <a:cs typeface="Montserrat" pitchFamily="34" charset="-120"/>
              </a:rPr>
              <a:t>If you owned the home and used it as your residence for at least 24 months of the previous 5 years, you meet the residence requirement. The 24 months of residence can fall anywhere within the 5-year period, and it doesn't have to be a single block of time. All that is required is a total of 24 months (730 days) of residence during the 5-year period.</a:t>
            </a:r>
          </a:p>
          <a:p>
            <a:pPr marL="242900" indent="-242900" algn="l">
              <a:lnSpc>
                <a:spcPts val="1680"/>
              </a:lnSpc>
              <a:spcBef>
                <a:spcPts val="353"/>
              </a:spcBef>
              <a:buSzPct val="100000"/>
              <a:buFont typeface="Arial" panose="020B0604020202020204" pitchFamily="34" charset="0"/>
              <a:buChar char="•"/>
            </a:pPr>
            <a:r>
              <a:rPr lang="en-US" sz="1200" dirty="0">
                <a:solidFill>
                  <a:srgbClr val="5A5A4C"/>
                </a:solidFill>
                <a:latin typeface="Montserrat" pitchFamily="34" charset="0"/>
                <a:ea typeface="Montserrat" pitchFamily="34" charset="-122"/>
                <a:cs typeface="Montserrat" pitchFamily="34" charset="-120"/>
              </a:rPr>
              <a:t>Generally, you're not eligible for the exclusion if you excluded the gain from the sale of another home during the two years before the sale of your home. </a:t>
            </a:r>
            <a:endParaRPr lang="en-US" dirty="0"/>
          </a:p>
        </p:txBody>
      </p:sp>
      <p:sp>
        <p:nvSpPr>
          <p:cNvPr id="6" name="Object 5"/>
          <p:cNvSpPr/>
          <p:nvPr/>
        </p:nvSpPr>
        <p:spPr>
          <a:xfrm>
            <a:off x="6189702" y="1714071"/>
            <a:ext cx="5523119" cy="4666083"/>
          </a:xfrm>
          <a:prstGeom prst="rect">
            <a:avLst/>
          </a:prstGeom>
          <a:noFill/>
          <a:ln w="25400">
            <a:solidFill>
              <a:srgbClr val="62A8BB"/>
            </a:solidFill>
            <a:prstDash val="solid"/>
            <a:miter lim="800000"/>
          </a:ln>
        </p:spPr>
      </p:sp>
      <p:sp>
        <p:nvSpPr>
          <p:cNvPr id="7" name="Object 6"/>
          <p:cNvSpPr/>
          <p:nvPr/>
        </p:nvSpPr>
        <p:spPr>
          <a:xfrm>
            <a:off x="6475381" y="1945441"/>
            <a:ext cx="5551687" cy="489522"/>
          </a:xfrm>
          <a:prstGeom prst="rect">
            <a:avLst/>
          </a:prstGeom>
          <a:noFill/>
        </p:spPr>
        <p:txBody>
          <a:bodyPr wrap="square" lIns="0" tIns="0" rIns="0" bIns="0" rtlCol="0" anchor="t"/>
          <a:lstStyle/>
          <a:p>
            <a:pPr algn="l">
              <a:lnSpc>
                <a:spcPts val="1927"/>
              </a:lnSpc>
              <a:buNone/>
            </a:pPr>
            <a:r>
              <a:rPr lang="en-US" sz="1530" b="1" dirty="0">
                <a:solidFill>
                  <a:srgbClr val="2A2921"/>
                </a:solidFill>
                <a:latin typeface="Montserrat" pitchFamily="34" charset="0"/>
                <a:ea typeface="Montserrat" pitchFamily="34" charset="-122"/>
                <a:cs typeface="Montserrat" pitchFamily="34" charset="-120"/>
              </a:rPr>
              <a:t>Does Your Home Qualify for a Partial Exclusion of Gain? </a:t>
            </a:r>
            <a:endParaRPr lang="en-US" dirty="0"/>
          </a:p>
        </p:txBody>
      </p:sp>
      <p:sp>
        <p:nvSpPr>
          <p:cNvPr id="8" name="Object 7"/>
          <p:cNvSpPr/>
          <p:nvPr/>
        </p:nvSpPr>
        <p:spPr>
          <a:xfrm>
            <a:off x="6475381" y="2519029"/>
            <a:ext cx="5083345" cy="1154171"/>
          </a:xfrm>
          <a:prstGeom prst="rect">
            <a:avLst/>
          </a:prstGeom>
          <a:noFill/>
        </p:spPr>
        <p:txBody>
          <a:bodyPr wrap="square" lIns="0" tIns="0" rIns="0" bIns="0" rtlCol="0" anchor="t"/>
          <a:lstStyle/>
          <a:p>
            <a:pPr algn="l">
              <a:lnSpc>
                <a:spcPts val="1575"/>
              </a:lnSpc>
              <a:spcBef>
                <a:spcPts val="297"/>
              </a:spcBef>
              <a:buNone/>
            </a:pPr>
            <a:r>
              <a:rPr lang="en-US" sz="1125" b="1" dirty="0">
                <a:solidFill>
                  <a:srgbClr val="5A5A4C"/>
                </a:solidFill>
                <a:latin typeface="Montserrat" pitchFamily="34" charset="0"/>
                <a:ea typeface="Montserrat" pitchFamily="34" charset="-122"/>
                <a:cs typeface="Montserrat" pitchFamily="34" charset="-120"/>
              </a:rPr>
              <a:t>Work-Related Move- </a:t>
            </a:r>
            <a:r>
              <a:rPr lang="en-US" sz="1125" dirty="0">
                <a:solidFill>
                  <a:srgbClr val="1B1B1B"/>
                </a:solidFill>
                <a:latin typeface="Montserrat" pitchFamily="34" charset="0"/>
                <a:ea typeface="Montserrat" pitchFamily="34" charset="-122"/>
                <a:cs typeface="Montserrat" pitchFamily="34" charset="-120"/>
              </a:rPr>
              <a:t>You took or were transferred to a new job in a work location at least 50 miles farther from home than your old work location, you had no previous work location, and you began a new job at least 50 miles from home, or e</a:t>
            </a:r>
            <a:r>
              <a:rPr lang="en-US" sz="1125" dirty="0">
                <a:solidFill>
                  <a:srgbClr val="5A5A4C"/>
                </a:solidFill>
                <a:latin typeface="Montserrat" pitchFamily="34" charset="0"/>
                <a:ea typeface="Montserrat" pitchFamily="34" charset="-122"/>
                <a:cs typeface="Montserrat" pitchFamily="34" charset="-120"/>
              </a:rPr>
              <a:t>ither of the above is true of your spouse, a co-owner of the house, or anyone else for whom the home was his or her residence.</a:t>
            </a:r>
            <a:endParaRPr lang="en-US" dirty="0"/>
          </a:p>
        </p:txBody>
      </p:sp>
      <p:sp>
        <p:nvSpPr>
          <p:cNvPr id="9" name="Object 8"/>
          <p:cNvSpPr/>
          <p:nvPr/>
        </p:nvSpPr>
        <p:spPr>
          <a:xfrm>
            <a:off x="6475381" y="3757266"/>
            <a:ext cx="5083345" cy="958662"/>
          </a:xfrm>
          <a:prstGeom prst="rect">
            <a:avLst/>
          </a:prstGeom>
          <a:noFill/>
        </p:spPr>
        <p:txBody>
          <a:bodyPr wrap="square" lIns="0" tIns="0" rIns="0" bIns="0" rtlCol="0" anchor="t"/>
          <a:lstStyle/>
          <a:p>
            <a:pPr algn="l">
              <a:lnSpc>
                <a:spcPts val="1575"/>
              </a:lnSpc>
              <a:spcBef>
                <a:spcPts val="331"/>
              </a:spcBef>
              <a:buNone/>
            </a:pPr>
            <a:r>
              <a:rPr lang="en-US" sz="1125" b="1" dirty="0">
                <a:solidFill>
                  <a:srgbClr val="5A5A4C"/>
                </a:solidFill>
                <a:latin typeface="Montserrat" pitchFamily="34" charset="0"/>
                <a:ea typeface="Montserrat" pitchFamily="34" charset="-122"/>
                <a:cs typeface="Montserrat" pitchFamily="34" charset="-120"/>
              </a:rPr>
              <a:t>Health-Related Move- </a:t>
            </a:r>
            <a:r>
              <a:rPr lang="en-US" sz="1125" dirty="0">
                <a:solidFill>
                  <a:srgbClr val="5A5A4C"/>
                </a:solidFill>
                <a:latin typeface="Montserrat" pitchFamily="34" charset="0"/>
                <a:ea typeface="Montserrat" pitchFamily="34" charset="-122"/>
                <a:cs typeface="Montserrat" pitchFamily="34" charset="-120"/>
              </a:rPr>
              <a:t>You moved to obtain, provide, or facilitate diagnosis, cure, mitigation, or treatment of disease, illness, or injury for yourself or a family member; you</a:t>
            </a:r>
            <a:r>
              <a:rPr lang="en-US" sz="1125" dirty="0">
                <a:solidFill>
                  <a:srgbClr val="1B1B1B"/>
                </a:solidFill>
                <a:latin typeface="Montserrat" pitchFamily="34" charset="0"/>
                <a:ea typeface="Montserrat" pitchFamily="34" charset="-122"/>
                <a:cs typeface="Montserrat" pitchFamily="34" charset="-120"/>
              </a:rPr>
              <a:t> moved to obtain or provide medical or personal care for a family member suffering from a disease, illness, or injury.</a:t>
            </a:r>
          </a:p>
          <a:p>
            <a:pPr algn="l">
              <a:lnSpc>
                <a:spcPts val="1575"/>
              </a:lnSpc>
              <a:spcBef>
                <a:spcPts val="331"/>
              </a:spcBef>
              <a:buNone/>
            </a:pPr>
            <a:endParaRPr lang="en-US" dirty="0"/>
          </a:p>
        </p:txBody>
      </p:sp>
      <p:sp>
        <p:nvSpPr>
          <p:cNvPr id="10" name="Object 9"/>
          <p:cNvSpPr/>
          <p:nvPr/>
        </p:nvSpPr>
        <p:spPr>
          <a:xfrm>
            <a:off x="6475381" y="4758780"/>
            <a:ext cx="5551687" cy="199975"/>
          </a:xfrm>
          <a:prstGeom prst="rect">
            <a:avLst/>
          </a:prstGeom>
          <a:noFill/>
        </p:spPr>
        <p:txBody>
          <a:bodyPr wrap="square" lIns="0" tIns="0" rIns="0" bIns="0" rtlCol="0" anchor="t"/>
          <a:lstStyle/>
          <a:p>
            <a:pPr algn="l">
              <a:lnSpc>
                <a:spcPts val="1575"/>
              </a:lnSpc>
              <a:spcBef>
                <a:spcPts val="331"/>
              </a:spcBef>
              <a:buNone/>
            </a:pPr>
            <a:r>
              <a:rPr lang="en-US" sz="1125" b="1" dirty="0">
                <a:solidFill>
                  <a:srgbClr val="5A5A4C"/>
                </a:solidFill>
                <a:latin typeface="Montserrat" pitchFamily="34" charset="0"/>
                <a:ea typeface="Montserrat" pitchFamily="34" charset="-122"/>
                <a:cs typeface="Montserrat" pitchFamily="34" charset="-120"/>
              </a:rPr>
              <a:t>Unforeseeable Events </a:t>
            </a:r>
            <a:r>
              <a:rPr lang="en-US" sz="1125" dirty="0">
                <a:solidFill>
                  <a:srgbClr val="5A5A4C"/>
                </a:solidFill>
                <a:latin typeface="Montserrat" pitchFamily="34" charset="0"/>
                <a:ea typeface="Montserrat" pitchFamily="34" charset="-122"/>
                <a:cs typeface="Montserrat" pitchFamily="34" charset="-120"/>
              </a:rPr>
              <a:t>*reference</a:t>
            </a:r>
          </a:p>
          <a:p>
            <a:pPr algn="l">
              <a:lnSpc>
                <a:spcPts val="1575"/>
              </a:lnSpc>
              <a:spcBef>
                <a:spcPts val="331"/>
              </a:spcBef>
              <a:buNone/>
            </a:pPr>
            <a:r>
              <a:rPr lang="en-US" sz="1125" dirty="0">
                <a:solidFill>
                  <a:srgbClr val="5A5A4C"/>
                </a:solidFill>
                <a:latin typeface="Montserrat" pitchFamily="34" charset="0"/>
                <a:ea typeface="Montserrat" pitchFamily="34" charset="-122"/>
                <a:cs typeface="Montserrat" pitchFamily="34" charset="-120"/>
              </a:rPr>
              <a:t> </a:t>
            </a:r>
            <a:endParaRPr lang="en-US" dirty="0"/>
          </a:p>
        </p:txBody>
      </p:sp>
      <p:sp>
        <p:nvSpPr>
          <p:cNvPr id="11" name="Object 10"/>
          <p:cNvSpPr/>
          <p:nvPr/>
        </p:nvSpPr>
        <p:spPr>
          <a:xfrm>
            <a:off x="6475381" y="5001607"/>
            <a:ext cx="4825893" cy="199975"/>
          </a:xfrm>
          <a:prstGeom prst="rect">
            <a:avLst/>
          </a:prstGeom>
          <a:noFill/>
        </p:spPr>
        <p:txBody>
          <a:bodyPr wrap="square" lIns="0" tIns="0" rIns="0" bIns="0" rtlCol="0" anchor="t"/>
          <a:lstStyle/>
          <a:p>
            <a:pPr algn="l">
              <a:lnSpc>
                <a:spcPts val="1575"/>
              </a:lnSpc>
              <a:spcBef>
                <a:spcPts val="331"/>
              </a:spcBef>
              <a:buNone/>
            </a:pPr>
            <a:r>
              <a:rPr lang="en-US" sz="1125" b="1" dirty="0">
                <a:solidFill>
                  <a:srgbClr val="5A5A4C"/>
                </a:solidFill>
                <a:latin typeface="Montserrat" pitchFamily="34" charset="0"/>
                <a:ea typeface="Montserrat" pitchFamily="34" charset="-122"/>
                <a:cs typeface="Montserrat" pitchFamily="34" charset="-120"/>
              </a:rPr>
              <a:t>Other Facts and Circumstances</a:t>
            </a:r>
            <a:endParaRPr lang="en-US" dirty="0"/>
          </a:p>
        </p:txBody>
      </p:sp>
      <p:sp>
        <p:nvSpPr>
          <p:cNvPr id="12" name="Object 11"/>
          <p:cNvSpPr/>
          <p:nvPr/>
        </p:nvSpPr>
        <p:spPr>
          <a:xfrm>
            <a:off x="6475382" y="5398689"/>
            <a:ext cx="5163244" cy="45719"/>
          </a:xfrm>
          <a:prstGeom prst="rect">
            <a:avLst/>
          </a:prstGeom>
          <a:noFill/>
        </p:spPr>
        <p:txBody>
          <a:bodyPr wrap="square" lIns="0" tIns="0" rIns="0" bIns="0" rtlCol="0" anchor="t"/>
          <a:lstStyle/>
          <a:p>
            <a:pPr algn="l">
              <a:lnSpc>
                <a:spcPts val="1575"/>
              </a:lnSpc>
              <a:spcBef>
                <a:spcPts val="331"/>
              </a:spcBef>
              <a:buNone/>
            </a:pPr>
            <a:r>
              <a:rPr lang="en-US" sz="1125" dirty="0">
                <a:solidFill>
                  <a:srgbClr val="5A5A4C"/>
                </a:solidFill>
                <a:latin typeface="Montserrat" pitchFamily="34" charset="0"/>
                <a:ea typeface="Montserrat" pitchFamily="34" charset="-122"/>
                <a:cs typeface="Montserrat" pitchFamily="34" charset="-120"/>
              </a:rPr>
              <a:t>https://www.irs.gov/publications/p523#en_US_2022_publink10008999</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62A8BB"/>
        </a:solidFill>
        <a:effectLst/>
      </p:bgPr>
    </p:bg>
    <p:spTree>
      <p:nvGrpSpPr>
        <p:cNvPr id="1" name=""/>
        <p:cNvGrpSpPr/>
        <p:nvPr/>
      </p:nvGrpSpPr>
      <p:grpSpPr>
        <a:xfrm>
          <a:off x="0" y="0"/>
          <a:ext cx="0" cy="0"/>
          <a:chOff x="0" y="0"/>
          <a:chExt cx="0" cy="0"/>
        </a:xfrm>
      </p:grpSpPr>
      <p:sp>
        <p:nvSpPr>
          <p:cNvPr id="2" name="Object 1"/>
          <p:cNvSpPr/>
          <p:nvPr/>
        </p:nvSpPr>
        <p:spPr>
          <a:xfrm>
            <a:off x="877658" y="362901"/>
            <a:ext cx="10433636" cy="1529719"/>
          </a:xfrm>
          <a:prstGeom prst="rect">
            <a:avLst/>
          </a:prstGeom>
          <a:noFill/>
        </p:spPr>
        <p:txBody>
          <a:bodyPr wrap="square" lIns="0" tIns="0" rIns="0" bIns="0" rtlCol="0" anchor="t"/>
          <a:lstStyle/>
          <a:p>
            <a:pPr algn="ctr">
              <a:lnSpc>
                <a:spcPts val="4016"/>
              </a:lnSpc>
              <a:buNone/>
            </a:pPr>
            <a:r>
              <a:rPr lang="en-US" sz="3188" dirty="0">
                <a:solidFill>
                  <a:srgbClr val="FFFFFF"/>
                </a:solidFill>
                <a:latin typeface="Montserrat" pitchFamily="34" charset="0"/>
                <a:ea typeface="Montserrat" pitchFamily="34" charset="-122"/>
                <a:cs typeface="Montserrat" pitchFamily="34" charset="-120"/>
              </a:rPr>
              <a:t>Tax benefits can play a significant role in the financial attractiveness of owning a rental property. Here are some expected tax benefits </a:t>
            </a:r>
            <a:endParaRPr lang="en-US" dirty="0"/>
          </a:p>
        </p:txBody>
      </p:sp>
      <p:sp>
        <p:nvSpPr>
          <p:cNvPr id="3" name="Object 2"/>
          <p:cNvSpPr/>
          <p:nvPr/>
        </p:nvSpPr>
        <p:spPr>
          <a:xfrm>
            <a:off x="0" y="1998262"/>
            <a:ext cx="12188952" cy="266633"/>
          </a:xfrm>
          <a:prstGeom prst="rect">
            <a:avLst/>
          </a:prstGeom>
          <a:noFill/>
        </p:spPr>
        <p:txBody>
          <a:bodyPr wrap="square" lIns="0" tIns="0" rIns="0" bIns="0" rtlCol="0" anchor="t"/>
          <a:lstStyle/>
          <a:p>
            <a:pPr algn="ctr">
              <a:lnSpc>
                <a:spcPts val="2100"/>
              </a:lnSpc>
              <a:spcBef>
                <a:spcPts val="816"/>
              </a:spcBef>
              <a:buNone/>
            </a:pPr>
            <a:r>
              <a:rPr lang="en-US" sz="1500" dirty="0">
                <a:solidFill>
                  <a:srgbClr val="FFFFFF">
                    <a:alpha val="90000"/>
                  </a:srgbClr>
                </a:solidFill>
                <a:latin typeface="Montserrat" pitchFamily="34" charset="0"/>
                <a:ea typeface="Montserrat" pitchFamily="34" charset="-122"/>
                <a:cs typeface="Montserrat" pitchFamily="34" charset="-120"/>
              </a:rPr>
              <a:t>CPA (Certified Public Accountant) Questions and Answers </a:t>
            </a:r>
            <a:endParaRPr lang="en-US" dirty="0"/>
          </a:p>
        </p:txBody>
      </p:sp>
      <p:sp>
        <p:nvSpPr>
          <p:cNvPr id="4" name="Object 3"/>
          <p:cNvSpPr/>
          <p:nvPr/>
        </p:nvSpPr>
        <p:spPr>
          <a:xfrm>
            <a:off x="476131" y="2685378"/>
            <a:ext cx="3618595" cy="1752162"/>
          </a:xfrm>
          <a:prstGeom prst="rect">
            <a:avLst/>
          </a:prstGeom>
          <a:noFill/>
          <a:ln w="25400">
            <a:solidFill>
              <a:srgbClr val="FFFFFF"/>
            </a:solidFill>
            <a:prstDash val="solid"/>
            <a:miter lim="800000"/>
          </a:ln>
        </p:spPr>
      </p:sp>
      <p:sp>
        <p:nvSpPr>
          <p:cNvPr id="5" name="Object 4"/>
          <p:cNvSpPr/>
          <p:nvPr/>
        </p:nvSpPr>
        <p:spPr>
          <a:xfrm>
            <a:off x="761810" y="2931181"/>
            <a:ext cx="3456711" cy="896465"/>
          </a:xfrm>
          <a:prstGeom prst="rect">
            <a:avLst/>
          </a:prstGeom>
          <a:noFill/>
        </p:spPr>
        <p:txBody>
          <a:bodyPr wrap="square" lIns="0" tIns="0" rIns="0" bIns="0" rtlCol="0" anchor="t"/>
          <a:lstStyle/>
          <a:p>
            <a:pPr algn="l">
              <a:lnSpc>
                <a:spcPts val="1414"/>
              </a:lnSpc>
              <a:buNone/>
            </a:pPr>
            <a:r>
              <a:rPr lang="en-US" sz="1122" dirty="0">
                <a:solidFill>
                  <a:srgbClr val="FFFFFF"/>
                </a:solidFill>
                <a:latin typeface="Montserrat" pitchFamily="34" charset="0"/>
                <a:ea typeface="Montserrat" pitchFamily="34" charset="-122"/>
                <a:cs typeface="Montserrat" pitchFamily="34" charset="-120"/>
              </a:rPr>
              <a:t>Mortgage Interest Deduction: If you have a mortgage on your rental property, you can typically deduct the interest paid on that mortgage. This deduction can significantly reduce your taxable rental income.</a:t>
            </a:r>
            <a:endParaRPr lang="en-US" dirty="0"/>
          </a:p>
        </p:txBody>
      </p:sp>
      <p:sp>
        <p:nvSpPr>
          <p:cNvPr id="6" name="Object 5"/>
          <p:cNvSpPr/>
          <p:nvPr/>
        </p:nvSpPr>
        <p:spPr>
          <a:xfrm>
            <a:off x="4285178" y="2685378"/>
            <a:ext cx="3618595" cy="1752162"/>
          </a:xfrm>
          <a:prstGeom prst="rect">
            <a:avLst/>
          </a:prstGeom>
          <a:noFill/>
          <a:ln w="25400">
            <a:solidFill>
              <a:srgbClr val="FFFFFF"/>
            </a:solidFill>
            <a:prstDash val="solid"/>
            <a:miter lim="800000"/>
          </a:ln>
        </p:spPr>
      </p:sp>
      <p:sp>
        <p:nvSpPr>
          <p:cNvPr id="7" name="Object 6"/>
          <p:cNvSpPr/>
          <p:nvPr/>
        </p:nvSpPr>
        <p:spPr>
          <a:xfrm>
            <a:off x="4570857" y="2931181"/>
            <a:ext cx="3456711" cy="1075758"/>
          </a:xfrm>
          <a:prstGeom prst="rect">
            <a:avLst/>
          </a:prstGeom>
          <a:noFill/>
        </p:spPr>
        <p:txBody>
          <a:bodyPr wrap="square" lIns="0" tIns="0" rIns="0" bIns="0" rtlCol="0" anchor="t"/>
          <a:lstStyle/>
          <a:p>
            <a:pPr algn="l">
              <a:lnSpc>
                <a:spcPts val="1414"/>
              </a:lnSpc>
              <a:buNone/>
            </a:pPr>
            <a:r>
              <a:rPr lang="en-US" sz="1122" dirty="0">
                <a:solidFill>
                  <a:srgbClr val="FFFFFF"/>
                </a:solidFill>
                <a:latin typeface="Montserrat" pitchFamily="34" charset="0"/>
                <a:ea typeface="Montserrat" pitchFamily="34" charset="-122"/>
                <a:cs typeface="Montserrat" pitchFamily="34" charset="-120"/>
              </a:rPr>
              <a:t>Property Depreciation: The value of your rental property (excluding the land) can be depreciated over time for tax purposes. Depreciation is a non-cash expense that allows you to deduct a portion of the property's cost each year.</a:t>
            </a:r>
            <a:endParaRPr lang="en-US" dirty="0"/>
          </a:p>
        </p:txBody>
      </p:sp>
      <p:sp>
        <p:nvSpPr>
          <p:cNvPr id="8" name="Object 7"/>
          <p:cNvSpPr/>
          <p:nvPr/>
        </p:nvSpPr>
        <p:spPr>
          <a:xfrm>
            <a:off x="8094226" y="2685378"/>
            <a:ext cx="3618595" cy="1752162"/>
          </a:xfrm>
          <a:prstGeom prst="rect">
            <a:avLst/>
          </a:prstGeom>
          <a:noFill/>
          <a:ln w="25400">
            <a:solidFill>
              <a:srgbClr val="FFFFFF"/>
            </a:solidFill>
            <a:prstDash val="solid"/>
            <a:miter lim="800000"/>
          </a:ln>
        </p:spPr>
      </p:sp>
      <p:sp>
        <p:nvSpPr>
          <p:cNvPr id="9" name="Object 8"/>
          <p:cNvSpPr/>
          <p:nvPr/>
        </p:nvSpPr>
        <p:spPr>
          <a:xfrm>
            <a:off x="8379905" y="2931181"/>
            <a:ext cx="3214333" cy="1075758"/>
          </a:xfrm>
          <a:prstGeom prst="rect">
            <a:avLst/>
          </a:prstGeom>
          <a:noFill/>
        </p:spPr>
        <p:txBody>
          <a:bodyPr wrap="square" lIns="0" tIns="0" rIns="0" bIns="0" rtlCol="0" anchor="t"/>
          <a:lstStyle/>
          <a:p>
            <a:pPr algn="l">
              <a:lnSpc>
                <a:spcPts val="1414"/>
              </a:lnSpc>
              <a:buNone/>
            </a:pPr>
            <a:r>
              <a:rPr lang="en-US" sz="1122" dirty="0">
                <a:solidFill>
                  <a:srgbClr val="FFFFFF"/>
                </a:solidFill>
                <a:latin typeface="Montserrat" pitchFamily="34" charset="0"/>
                <a:ea typeface="Montserrat" pitchFamily="34" charset="-122"/>
                <a:cs typeface="Montserrat" pitchFamily="34" charset="-120"/>
              </a:rPr>
              <a:t>Repairs and Maintenance: Expenses related to repairs, maintenance, and general upkeep of your rental property are generally tax-deductible. This includes things like fixing a leaky roof, painting, or replacing broken appliances.</a:t>
            </a:r>
            <a:endParaRPr lang="en-US" dirty="0"/>
          </a:p>
        </p:txBody>
      </p:sp>
      <p:sp>
        <p:nvSpPr>
          <p:cNvPr id="10" name="Object 9"/>
          <p:cNvSpPr/>
          <p:nvPr/>
        </p:nvSpPr>
        <p:spPr>
          <a:xfrm>
            <a:off x="476131" y="4627993"/>
            <a:ext cx="3618595" cy="1752162"/>
          </a:xfrm>
          <a:prstGeom prst="rect">
            <a:avLst/>
          </a:prstGeom>
          <a:noFill/>
          <a:ln w="25400">
            <a:solidFill>
              <a:srgbClr val="FFFFFF"/>
            </a:solidFill>
            <a:prstDash val="solid"/>
            <a:miter lim="800000"/>
          </a:ln>
        </p:spPr>
      </p:sp>
      <p:sp>
        <p:nvSpPr>
          <p:cNvPr id="11" name="Object 10"/>
          <p:cNvSpPr/>
          <p:nvPr/>
        </p:nvSpPr>
        <p:spPr>
          <a:xfrm>
            <a:off x="761810" y="4873795"/>
            <a:ext cx="3250897" cy="717172"/>
          </a:xfrm>
          <a:prstGeom prst="rect">
            <a:avLst/>
          </a:prstGeom>
          <a:noFill/>
        </p:spPr>
        <p:txBody>
          <a:bodyPr wrap="square" lIns="0" tIns="0" rIns="0" bIns="0" rtlCol="0" anchor="t"/>
          <a:lstStyle/>
          <a:p>
            <a:pPr algn="l">
              <a:lnSpc>
                <a:spcPts val="1414"/>
              </a:lnSpc>
              <a:buNone/>
            </a:pPr>
            <a:r>
              <a:rPr lang="en-US" sz="1122" dirty="0">
                <a:solidFill>
                  <a:srgbClr val="FFFFFF"/>
                </a:solidFill>
                <a:latin typeface="Montserrat" pitchFamily="34" charset="0"/>
                <a:ea typeface="Montserrat" pitchFamily="34" charset="-122"/>
                <a:cs typeface="Montserrat" pitchFamily="34" charset="-120"/>
              </a:rPr>
              <a:t>Property Taxes: You can deduct property taxes paid on your rental property. This deduction can be beneficial, particularly if property taxes in your area are significant.</a:t>
            </a:r>
            <a:endParaRPr lang="en-US" dirty="0"/>
          </a:p>
        </p:txBody>
      </p:sp>
      <p:sp>
        <p:nvSpPr>
          <p:cNvPr id="12" name="Object 11"/>
          <p:cNvSpPr/>
          <p:nvPr/>
        </p:nvSpPr>
        <p:spPr>
          <a:xfrm>
            <a:off x="4285178" y="4627993"/>
            <a:ext cx="3618595" cy="1752162"/>
          </a:xfrm>
          <a:prstGeom prst="rect">
            <a:avLst/>
          </a:prstGeom>
          <a:noFill/>
          <a:ln w="25400">
            <a:solidFill>
              <a:srgbClr val="FFFFFF"/>
            </a:solidFill>
            <a:prstDash val="solid"/>
            <a:miter lim="800000"/>
          </a:ln>
        </p:spPr>
      </p:sp>
      <p:sp>
        <p:nvSpPr>
          <p:cNvPr id="13" name="Object 12"/>
          <p:cNvSpPr/>
          <p:nvPr/>
        </p:nvSpPr>
        <p:spPr>
          <a:xfrm>
            <a:off x="4570858" y="4858023"/>
            <a:ext cx="3332916" cy="912237"/>
          </a:xfrm>
          <a:prstGeom prst="rect">
            <a:avLst/>
          </a:prstGeom>
          <a:noFill/>
        </p:spPr>
        <p:txBody>
          <a:bodyPr wrap="square" lIns="0" tIns="0" rIns="0" bIns="0" rtlCol="0" anchor="t"/>
          <a:lstStyle/>
          <a:p>
            <a:pPr algn="l">
              <a:lnSpc>
                <a:spcPts val="1414"/>
              </a:lnSpc>
              <a:buNone/>
            </a:pPr>
            <a:r>
              <a:rPr lang="en-US" sz="1122" dirty="0">
                <a:solidFill>
                  <a:srgbClr val="FFFFFF"/>
                </a:solidFill>
                <a:latin typeface="Montserrat" pitchFamily="34" charset="0"/>
                <a:ea typeface="Montserrat" pitchFamily="34" charset="-122"/>
                <a:cs typeface="Montserrat" pitchFamily="34" charset="-120"/>
              </a:rPr>
              <a:t>Insurance Premiums: The premiums you pay for insurance coverage on your rental property, including landlord insurance and liability insurance, are usually tax-deductible.</a:t>
            </a:r>
            <a:endParaRPr lang="en-US" dirty="0"/>
          </a:p>
        </p:txBody>
      </p:sp>
      <p:sp>
        <p:nvSpPr>
          <p:cNvPr id="14" name="Object 13"/>
          <p:cNvSpPr/>
          <p:nvPr/>
        </p:nvSpPr>
        <p:spPr>
          <a:xfrm>
            <a:off x="8094226" y="4627993"/>
            <a:ext cx="3618595" cy="1752162"/>
          </a:xfrm>
          <a:prstGeom prst="rect">
            <a:avLst/>
          </a:prstGeom>
          <a:noFill/>
          <a:ln w="25400">
            <a:solidFill>
              <a:srgbClr val="FFFFFF"/>
            </a:solidFill>
            <a:prstDash val="solid"/>
            <a:miter lim="800000"/>
          </a:ln>
        </p:spPr>
      </p:sp>
      <p:sp>
        <p:nvSpPr>
          <p:cNvPr id="15" name="Object 14"/>
          <p:cNvSpPr/>
          <p:nvPr/>
        </p:nvSpPr>
        <p:spPr>
          <a:xfrm>
            <a:off x="8379906" y="4873795"/>
            <a:ext cx="3214332" cy="896465"/>
          </a:xfrm>
          <a:prstGeom prst="rect">
            <a:avLst/>
          </a:prstGeom>
          <a:noFill/>
        </p:spPr>
        <p:txBody>
          <a:bodyPr wrap="square" lIns="0" tIns="0" rIns="0" bIns="0" rtlCol="0" anchor="t"/>
          <a:lstStyle/>
          <a:p>
            <a:pPr algn="l">
              <a:lnSpc>
                <a:spcPts val="1414"/>
              </a:lnSpc>
              <a:buNone/>
            </a:pPr>
            <a:r>
              <a:rPr lang="en-US" sz="1122" dirty="0">
                <a:solidFill>
                  <a:srgbClr val="FFFFFF"/>
                </a:solidFill>
                <a:latin typeface="Montserrat" pitchFamily="34" charset="0"/>
                <a:ea typeface="Montserrat" pitchFamily="34" charset="-122"/>
                <a:cs typeface="Montserrat" pitchFamily="34" charset="-120"/>
              </a:rPr>
              <a:t>Professional Services: Fees paid to professionals such as property managers, real estate agents, accountants, and lawyers for services related to your rental property can generally be deducted.</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The Steps to </a:t>
            </a:r>
            <a:r>
              <a:rPr lang="en-US" sz="3188" b="1" dirty="0">
                <a:solidFill>
                  <a:srgbClr val="62A8BB"/>
                </a:solidFill>
                <a:latin typeface="Montserrat" pitchFamily="34" charset="0"/>
                <a:ea typeface="Montserrat" pitchFamily="34" charset="-122"/>
                <a:cs typeface="Montserrat" pitchFamily="34" charset="-120"/>
              </a:rPr>
              <a:t>Convert</a:t>
            </a:r>
            <a:r>
              <a:rPr lang="en-US" sz="3188" dirty="0">
                <a:solidFill>
                  <a:srgbClr val="2A2921"/>
                </a:solidFill>
                <a:latin typeface="Montserrat" pitchFamily="34" charset="0"/>
                <a:ea typeface="Montserrat" pitchFamily="34" charset="-122"/>
                <a:cs typeface="Montserrat" pitchFamily="34" charset="-120"/>
              </a:rPr>
              <a:t> Your Home</a:t>
            </a:r>
            <a:endParaRPr lang="en-US" dirty="0"/>
          </a:p>
        </p:txBody>
      </p:sp>
      <p:pic>
        <p:nvPicPr>
          <p:cNvPr id="3" name="Object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34595" y="2188193"/>
            <a:ext cx="438040" cy="438040"/>
          </a:xfrm>
          <a:prstGeom prst="rect">
            <a:avLst/>
          </a:prstGeom>
        </p:spPr>
      </p:pic>
      <p:sp>
        <p:nvSpPr>
          <p:cNvPr id="4" name="Object 3"/>
          <p:cNvSpPr/>
          <p:nvPr/>
        </p:nvSpPr>
        <p:spPr>
          <a:xfrm>
            <a:off x="1999750" y="1997607"/>
            <a:ext cx="4242327" cy="460657"/>
          </a:xfrm>
          <a:prstGeom prst="rect">
            <a:avLst/>
          </a:prstGeom>
          <a:noFill/>
        </p:spPr>
        <p:txBody>
          <a:bodyPr wrap="square" lIns="0" tIns="0" rIns="0" bIns="0" rtlCol="0" anchor="t"/>
          <a:lstStyle/>
          <a:p>
            <a:pPr algn="l">
              <a:lnSpc>
                <a:spcPts val="1814"/>
              </a:lnSpc>
              <a:buNone/>
            </a:pPr>
            <a:r>
              <a:rPr lang="en-US" sz="1440" dirty="0">
                <a:solidFill>
                  <a:srgbClr val="2A2921"/>
                </a:solidFill>
                <a:latin typeface="Montserrat" pitchFamily="34" charset="0"/>
                <a:ea typeface="Montserrat" pitchFamily="34" charset="-122"/>
                <a:cs typeface="Montserrat" pitchFamily="34" charset="-120"/>
              </a:rPr>
              <a:t>Research local rental laws and regulations</a:t>
            </a:r>
            <a:endParaRPr lang="en-US" dirty="0"/>
          </a:p>
        </p:txBody>
      </p:sp>
      <p:sp>
        <p:nvSpPr>
          <p:cNvPr id="5" name="Object 4"/>
          <p:cNvSpPr/>
          <p:nvPr/>
        </p:nvSpPr>
        <p:spPr>
          <a:xfrm>
            <a:off x="1999750" y="2544116"/>
            <a:ext cx="4242327" cy="426435"/>
          </a:xfrm>
          <a:prstGeom prst="rect">
            <a:avLst/>
          </a:prstGeom>
          <a:noFill/>
        </p:spPr>
        <p:txBody>
          <a:bodyPr wrap="square" lIns="0" tIns="0" rIns="0" bIns="0" rtlCol="0" anchor="t"/>
          <a:lstStyle/>
          <a:p>
            <a:pPr algn="l">
              <a:lnSpc>
                <a:spcPts val="1680"/>
              </a:lnSpc>
              <a:spcBef>
                <a:spcPts val="663"/>
              </a:spcBef>
              <a:buNone/>
            </a:pPr>
            <a:r>
              <a:rPr lang="en-US" sz="1200" dirty="0">
                <a:solidFill>
                  <a:srgbClr val="5A5A4C"/>
                </a:solidFill>
                <a:latin typeface="Montserrat" pitchFamily="34" charset="0"/>
                <a:ea typeface="Montserrat" pitchFamily="34" charset="-122"/>
                <a:cs typeface="Montserrat" pitchFamily="34" charset="-120"/>
              </a:rPr>
              <a:t>Understand the legal requirements for renting out a property in your area </a:t>
            </a:r>
            <a:endParaRPr lang="en-US" dirty="0"/>
          </a:p>
        </p:txBody>
      </p:sp>
      <p:sp>
        <p:nvSpPr>
          <p:cNvPr id="6" name="Object 5"/>
          <p:cNvSpPr/>
          <p:nvPr/>
        </p:nvSpPr>
        <p:spPr>
          <a:xfrm>
            <a:off x="1999750" y="3054320"/>
            <a:ext cx="4242327" cy="213217"/>
          </a:xfrm>
          <a:prstGeom prst="rect">
            <a:avLst/>
          </a:prstGeom>
          <a:noFill/>
        </p:spPr>
        <p:txBody>
          <a:bodyPr wrap="square" lIns="0" tIns="0" rIns="0" bIns="0" rtlCol="0" anchor="t"/>
          <a:lstStyle/>
          <a:p>
            <a:pPr algn="l">
              <a:lnSpc>
                <a:spcPts val="1680"/>
              </a:lnSpc>
              <a:spcBef>
                <a:spcPts val="647"/>
              </a:spcBef>
              <a:buNone/>
            </a:pPr>
            <a:r>
              <a:rPr lang="en-US" sz="1200" dirty="0">
                <a:solidFill>
                  <a:srgbClr val="5A5A4C"/>
                </a:solidFill>
                <a:latin typeface="Montserrat" pitchFamily="34" charset="0"/>
                <a:ea typeface="Montserrat" pitchFamily="34" charset="-122"/>
                <a:cs typeface="Montserrat" pitchFamily="34" charset="-120"/>
              </a:rPr>
              <a:t>Long term vs short term rental options </a:t>
            </a:r>
            <a:endParaRPr lang="en-US" dirty="0"/>
          </a:p>
        </p:txBody>
      </p:sp>
      <p:pic>
        <p:nvPicPr>
          <p:cNvPr id="7" name="Object 6"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68067" y="3813291"/>
            <a:ext cx="371382" cy="485654"/>
          </a:xfrm>
          <a:prstGeom prst="rect">
            <a:avLst/>
          </a:prstGeom>
        </p:spPr>
      </p:pic>
      <p:sp>
        <p:nvSpPr>
          <p:cNvPr id="8" name="Object 7"/>
          <p:cNvSpPr/>
          <p:nvPr/>
        </p:nvSpPr>
        <p:spPr>
          <a:xfrm>
            <a:off x="1999750" y="3645020"/>
            <a:ext cx="4242327" cy="460657"/>
          </a:xfrm>
          <a:prstGeom prst="rect">
            <a:avLst/>
          </a:prstGeom>
          <a:noFill/>
        </p:spPr>
        <p:txBody>
          <a:bodyPr wrap="square" lIns="0" tIns="0" rIns="0" bIns="0" rtlCol="0" anchor="t"/>
          <a:lstStyle/>
          <a:p>
            <a:pPr algn="l">
              <a:lnSpc>
                <a:spcPts val="1814"/>
              </a:lnSpc>
              <a:buNone/>
            </a:pPr>
            <a:r>
              <a:rPr lang="en-US" sz="1440" dirty="0">
                <a:solidFill>
                  <a:srgbClr val="2A2921"/>
                </a:solidFill>
                <a:latin typeface="Montserrat" pitchFamily="34" charset="0"/>
                <a:ea typeface="Montserrat" pitchFamily="34" charset="-122"/>
                <a:cs typeface="Montserrat" pitchFamily="34" charset="-120"/>
              </a:rPr>
              <a:t>Partner with property manager to determine the rental rate</a:t>
            </a:r>
            <a:endParaRPr lang="en-US" dirty="0"/>
          </a:p>
        </p:txBody>
      </p:sp>
      <p:sp>
        <p:nvSpPr>
          <p:cNvPr id="9" name="Object 8"/>
          <p:cNvSpPr/>
          <p:nvPr/>
        </p:nvSpPr>
        <p:spPr>
          <a:xfrm>
            <a:off x="1999750" y="4191529"/>
            <a:ext cx="4242327" cy="426435"/>
          </a:xfrm>
          <a:prstGeom prst="rect">
            <a:avLst/>
          </a:prstGeom>
          <a:noFill/>
        </p:spPr>
        <p:txBody>
          <a:bodyPr wrap="square" lIns="0" tIns="0" rIns="0" bIns="0" rtlCol="0" anchor="t"/>
          <a:lstStyle/>
          <a:p>
            <a:pPr algn="l">
              <a:lnSpc>
                <a:spcPts val="1680"/>
              </a:lnSpc>
              <a:spcBef>
                <a:spcPts val="663"/>
              </a:spcBef>
              <a:buNone/>
            </a:pPr>
            <a:r>
              <a:rPr lang="en-US" sz="1200" dirty="0">
                <a:solidFill>
                  <a:srgbClr val="5A5A4C"/>
                </a:solidFill>
                <a:latin typeface="Montserrat" pitchFamily="34" charset="0"/>
                <a:ea typeface="Montserrat" pitchFamily="34" charset="-122"/>
                <a:cs typeface="Montserrat" pitchFamily="34" charset="-120"/>
              </a:rPr>
              <a:t>Calculate the rental rate based on market value and other factors</a:t>
            </a:r>
            <a:endParaRPr lang="en-US" dirty="0"/>
          </a:p>
        </p:txBody>
      </p:sp>
      <p:pic>
        <p:nvPicPr>
          <p:cNvPr id="10" name="Object 9"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488774" y="2199357"/>
            <a:ext cx="399950" cy="418995"/>
          </a:xfrm>
          <a:prstGeom prst="rect">
            <a:avLst/>
          </a:prstGeom>
        </p:spPr>
      </p:pic>
      <p:sp>
        <p:nvSpPr>
          <p:cNvPr id="11" name="Object 10"/>
          <p:cNvSpPr/>
          <p:nvPr/>
        </p:nvSpPr>
        <p:spPr>
          <a:xfrm>
            <a:off x="7237190" y="1997607"/>
            <a:ext cx="4242327" cy="230328"/>
          </a:xfrm>
          <a:prstGeom prst="rect">
            <a:avLst/>
          </a:prstGeom>
          <a:noFill/>
        </p:spPr>
        <p:txBody>
          <a:bodyPr wrap="square" lIns="0" tIns="0" rIns="0" bIns="0" rtlCol="0" anchor="t"/>
          <a:lstStyle/>
          <a:p>
            <a:pPr algn="l">
              <a:lnSpc>
                <a:spcPts val="1814"/>
              </a:lnSpc>
              <a:buNone/>
            </a:pPr>
            <a:r>
              <a:rPr lang="en-US" sz="1440" dirty="0">
                <a:solidFill>
                  <a:srgbClr val="2A2921"/>
                </a:solidFill>
                <a:latin typeface="Montserrat" pitchFamily="34" charset="0"/>
                <a:ea typeface="Montserrat" pitchFamily="34" charset="-122"/>
                <a:cs typeface="Montserrat" pitchFamily="34" charset="-120"/>
              </a:rPr>
              <a:t>Prepare the property for rental</a:t>
            </a:r>
            <a:endParaRPr lang="en-US" dirty="0"/>
          </a:p>
        </p:txBody>
      </p:sp>
      <p:sp>
        <p:nvSpPr>
          <p:cNvPr id="12" name="Object 11"/>
          <p:cNvSpPr/>
          <p:nvPr/>
        </p:nvSpPr>
        <p:spPr>
          <a:xfrm>
            <a:off x="7237190" y="2313788"/>
            <a:ext cx="4242327" cy="639652"/>
          </a:xfrm>
          <a:prstGeom prst="rect">
            <a:avLst/>
          </a:prstGeom>
          <a:noFill/>
        </p:spPr>
        <p:txBody>
          <a:bodyPr wrap="square" lIns="0" tIns="0" rIns="0" bIns="0" rtlCol="0" anchor="t"/>
          <a:lstStyle/>
          <a:p>
            <a:pPr algn="l">
              <a:lnSpc>
                <a:spcPts val="1680"/>
              </a:lnSpc>
              <a:spcBef>
                <a:spcPts val="663"/>
              </a:spcBef>
              <a:buNone/>
            </a:pPr>
            <a:r>
              <a:rPr lang="en-US" sz="1200" dirty="0">
                <a:solidFill>
                  <a:srgbClr val="5A5A4C"/>
                </a:solidFill>
                <a:latin typeface="Montserrat" pitchFamily="34" charset="0"/>
                <a:ea typeface="Montserrat" pitchFamily="34" charset="-122"/>
                <a:cs typeface="Montserrat" pitchFamily="34" charset="-120"/>
              </a:rPr>
              <a:t>Make necessary repairs and upgrades to ensure the property is safe and attractive to potential tenants.</a:t>
            </a:r>
            <a:endParaRPr lang="en-US" dirty="0"/>
          </a:p>
        </p:txBody>
      </p:sp>
      <p:sp>
        <p:nvSpPr>
          <p:cNvPr id="13" name="Object 12"/>
          <p:cNvSpPr/>
          <p:nvPr/>
        </p:nvSpPr>
        <p:spPr>
          <a:xfrm>
            <a:off x="7237190" y="3037209"/>
            <a:ext cx="4242327" cy="426435"/>
          </a:xfrm>
          <a:prstGeom prst="rect">
            <a:avLst/>
          </a:prstGeom>
          <a:noFill/>
        </p:spPr>
        <p:txBody>
          <a:bodyPr wrap="square" lIns="0" tIns="0" rIns="0" bIns="0" rtlCol="0" anchor="t"/>
          <a:lstStyle/>
          <a:p>
            <a:pPr algn="l">
              <a:lnSpc>
                <a:spcPts val="1680"/>
              </a:lnSpc>
              <a:spcBef>
                <a:spcPts val="647"/>
              </a:spcBef>
              <a:buNone/>
            </a:pPr>
            <a:r>
              <a:rPr lang="en-US" sz="1200" dirty="0">
                <a:solidFill>
                  <a:srgbClr val="5A5A4C"/>
                </a:solidFill>
                <a:latin typeface="Montserrat" pitchFamily="34" charset="0"/>
                <a:ea typeface="Montserrat" pitchFamily="34" charset="-122"/>
                <a:cs typeface="Montserrat" pitchFamily="34" charset="-120"/>
              </a:rPr>
              <a:t>Partner with a property manager for recommendations on that </a:t>
            </a:r>
            <a:endParaRPr lang="en-US" dirty="0"/>
          </a:p>
        </p:txBody>
      </p:sp>
      <p:pic>
        <p:nvPicPr>
          <p:cNvPr id="14" name="Object 1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77617" y="4087434"/>
            <a:ext cx="447563" cy="352337"/>
          </a:xfrm>
          <a:prstGeom prst="rect">
            <a:avLst/>
          </a:prstGeom>
        </p:spPr>
      </p:pic>
      <p:sp>
        <p:nvSpPr>
          <p:cNvPr id="15" name="Object 14"/>
          <p:cNvSpPr/>
          <p:nvPr/>
        </p:nvSpPr>
        <p:spPr>
          <a:xfrm>
            <a:off x="7237190" y="3868802"/>
            <a:ext cx="4242327" cy="230328"/>
          </a:xfrm>
          <a:prstGeom prst="rect">
            <a:avLst/>
          </a:prstGeom>
          <a:noFill/>
        </p:spPr>
        <p:txBody>
          <a:bodyPr wrap="square" lIns="0" tIns="0" rIns="0" bIns="0" rtlCol="0" anchor="t"/>
          <a:lstStyle/>
          <a:p>
            <a:pPr algn="l">
              <a:lnSpc>
                <a:spcPts val="1814"/>
              </a:lnSpc>
              <a:buNone/>
            </a:pPr>
            <a:r>
              <a:rPr lang="en-US" sz="1440" dirty="0">
                <a:solidFill>
                  <a:srgbClr val="2A2921"/>
                </a:solidFill>
                <a:latin typeface="Montserrat" pitchFamily="34" charset="0"/>
                <a:ea typeface="Montserrat" pitchFamily="34" charset="-122"/>
                <a:cs typeface="Montserrat" pitchFamily="34" charset="-120"/>
              </a:rPr>
              <a:t>Property Manager markets the home</a:t>
            </a:r>
            <a:endParaRPr lang="en-US" dirty="0"/>
          </a:p>
        </p:txBody>
      </p:sp>
      <p:sp>
        <p:nvSpPr>
          <p:cNvPr id="16" name="Object 15"/>
          <p:cNvSpPr/>
          <p:nvPr/>
        </p:nvSpPr>
        <p:spPr>
          <a:xfrm>
            <a:off x="7237190" y="4184983"/>
            <a:ext cx="4242327" cy="426435"/>
          </a:xfrm>
          <a:prstGeom prst="rect">
            <a:avLst/>
          </a:prstGeom>
          <a:noFill/>
        </p:spPr>
        <p:txBody>
          <a:bodyPr wrap="square" lIns="0" tIns="0" rIns="0" bIns="0" rtlCol="0" anchor="t"/>
          <a:lstStyle/>
          <a:p>
            <a:pPr algn="l">
              <a:lnSpc>
                <a:spcPts val="1680"/>
              </a:lnSpc>
              <a:spcBef>
                <a:spcPts val="663"/>
              </a:spcBef>
              <a:buNone/>
            </a:pPr>
            <a:r>
              <a:rPr lang="en-US" sz="1200" dirty="0">
                <a:solidFill>
                  <a:srgbClr val="5A5A4C"/>
                </a:solidFill>
                <a:latin typeface="Montserrat" pitchFamily="34" charset="0"/>
                <a:ea typeface="Montserrat" pitchFamily="34" charset="-122"/>
                <a:cs typeface="Montserrat" pitchFamily="34" charset="-120"/>
              </a:rPr>
              <a:t>Lists the home on the NMLS to get you the best possible tenant options to consider </a:t>
            </a:r>
            <a:endParaRPr lang="en-US" dirty="0"/>
          </a:p>
        </p:txBody>
      </p:sp>
      <p:sp>
        <p:nvSpPr>
          <p:cNvPr id="17" name="Object 16"/>
          <p:cNvSpPr/>
          <p:nvPr/>
        </p:nvSpPr>
        <p:spPr>
          <a:xfrm>
            <a:off x="0" y="5637390"/>
            <a:ext cx="12188952" cy="1218895"/>
          </a:xfrm>
          <a:prstGeom prst="rect">
            <a:avLst/>
          </a:prstGeom>
          <a:solidFill>
            <a:srgbClr val="E66922"/>
          </a:solidFill>
        </p:spPr>
      </p:sp>
      <p:sp>
        <p:nvSpPr>
          <p:cNvPr id="18" name="Object 17"/>
          <p:cNvSpPr/>
          <p:nvPr/>
        </p:nvSpPr>
        <p:spPr>
          <a:xfrm>
            <a:off x="1936112" y="5954315"/>
            <a:ext cx="8316728" cy="575821"/>
          </a:xfrm>
          <a:prstGeom prst="rect">
            <a:avLst/>
          </a:prstGeom>
          <a:noFill/>
        </p:spPr>
        <p:txBody>
          <a:bodyPr wrap="square" lIns="0" tIns="0" rIns="0" bIns="0" rtlCol="0" anchor="t"/>
          <a:lstStyle/>
          <a:p>
            <a:pPr algn="ctr">
              <a:lnSpc>
                <a:spcPts val="2268"/>
              </a:lnSpc>
              <a:buNone/>
            </a:pPr>
            <a:r>
              <a:rPr lang="en-US" sz="1800" dirty="0">
                <a:solidFill>
                  <a:srgbClr val="FFFFFF"/>
                </a:solidFill>
                <a:latin typeface="Montserrat" pitchFamily="34" charset="0"/>
                <a:ea typeface="Montserrat" pitchFamily="34" charset="-122"/>
                <a:cs typeface="Montserrat" pitchFamily="34" charset="-120"/>
              </a:rPr>
              <a:t>By following these steps, you can successfully convert your home into a rental property and purchase a new primary residence.</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62A8BB"/>
        </a:solidFill>
        <a:effectLst/>
      </p:bgPr>
    </p:bg>
    <p:spTree>
      <p:nvGrpSpPr>
        <p:cNvPr id="1" name=""/>
        <p:cNvGrpSpPr/>
        <p:nvPr/>
      </p:nvGrpSpPr>
      <p:grpSpPr>
        <a:xfrm>
          <a:off x="0" y="0"/>
          <a:ext cx="0" cy="0"/>
          <a:chOff x="0" y="0"/>
          <a:chExt cx="0" cy="0"/>
        </a:xfrm>
      </p:grpSpPr>
      <p:sp>
        <p:nvSpPr>
          <p:cNvPr id="2" name="Object 1"/>
          <p:cNvSpPr/>
          <p:nvPr/>
        </p:nvSpPr>
        <p:spPr>
          <a:xfrm>
            <a:off x="53855" y="419590"/>
            <a:ext cx="9290073" cy="254879"/>
          </a:xfrm>
          <a:prstGeom prst="rect">
            <a:avLst/>
          </a:prstGeom>
          <a:noFill/>
        </p:spPr>
        <p:txBody>
          <a:bodyPr wrap="square" lIns="0" tIns="0" rIns="0" bIns="0" rtlCol="0" anchor="t"/>
          <a:lstStyle/>
          <a:p>
            <a:pPr algn="ctr">
              <a:lnSpc>
                <a:spcPts val="2008"/>
              </a:lnSpc>
              <a:buNone/>
            </a:pPr>
            <a:r>
              <a:rPr lang="en-US" sz="1594" dirty="0">
                <a:solidFill>
                  <a:srgbClr val="FFFFFF"/>
                </a:solidFill>
                <a:latin typeface="Montserrat" pitchFamily="34" charset="0"/>
                <a:ea typeface="Montserrat" pitchFamily="34" charset="-122"/>
                <a:cs typeface="Montserrat" pitchFamily="34" charset="-120"/>
              </a:rPr>
              <a:t>Tenant obligations</a:t>
            </a:r>
            <a:endParaRPr lang="en-US" dirty="0"/>
          </a:p>
        </p:txBody>
      </p:sp>
      <p:sp>
        <p:nvSpPr>
          <p:cNvPr id="3" name="Object 2"/>
          <p:cNvSpPr/>
          <p:nvPr/>
        </p:nvSpPr>
        <p:spPr>
          <a:xfrm>
            <a:off x="444372" y="835461"/>
            <a:ext cx="8509040" cy="611828"/>
          </a:xfrm>
          <a:prstGeom prst="rect">
            <a:avLst/>
          </a:prstGeom>
          <a:noFill/>
        </p:spPr>
        <p:txBody>
          <a:bodyPr wrap="square" lIns="0" tIns="0" rIns="0" bIns="0" rtlCol="0" anchor="t"/>
          <a:lstStyle/>
          <a:p>
            <a:pPr algn="ctr">
              <a:lnSpc>
                <a:spcPts val="2410"/>
              </a:lnSpc>
              <a:spcBef>
                <a:spcPts val="1243"/>
              </a:spcBef>
              <a:buNone/>
            </a:pPr>
            <a:r>
              <a:rPr lang="en-US" sz="1913" dirty="0">
                <a:solidFill>
                  <a:srgbClr val="FFFFFF"/>
                </a:solidFill>
                <a:latin typeface="Montserrat" pitchFamily="34" charset="0"/>
                <a:ea typeface="Montserrat" pitchFamily="34" charset="-122"/>
                <a:cs typeface="Montserrat" pitchFamily="34" charset="-120"/>
              </a:rPr>
              <a:t>In addition to paying their rent in full and on time, tenants are required under Arizona law (A.R.S. § 33-1341) to do the following:</a:t>
            </a:r>
            <a:endParaRPr lang="en-US" dirty="0"/>
          </a:p>
        </p:txBody>
      </p:sp>
      <p:sp>
        <p:nvSpPr>
          <p:cNvPr id="4" name="Object 3"/>
          <p:cNvSpPr/>
          <p:nvPr/>
        </p:nvSpPr>
        <p:spPr>
          <a:xfrm>
            <a:off x="9397828" y="0"/>
            <a:ext cx="2800646" cy="6865808"/>
          </a:xfrm>
          <a:prstGeom prst="rect">
            <a:avLst/>
          </a:prstGeom>
          <a:solidFill>
            <a:srgbClr val="FFFFFF"/>
          </a:solidFill>
        </p:spPr>
      </p:sp>
      <p:pic>
        <p:nvPicPr>
          <p:cNvPr id="5" name="Object 4" descr="preencoded.png"/>
          <p:cNvPicPr>
            <a:picLocks noChangeAspect="1"/>
          </p:cNvPicPr>
          <p:nvPr/>
        </p:nvPicPr>
        <p:blipFill>
          <a:blip r:embed="rId3"/>
          <a:srcRect l="36403" r="36403"/>
          <a:stretch/>
        </p:blipFill>
        <p:spPr>
          <a:xfrm>
            <a:off x="9397828" y="0"/>
            <a:ext cx="2800646" cy="6865808"/>
          </a:xfrm>
          <a:prstGeom prst="rect">
            <a:avLst/>
          </a:prstGeom>
        </p:spPr>
      </p:pic>
      <p:sp>
        <p:nvSpPr>
          <p:cNvPr id="6" name="Object 5"/>
          <p:cNvSpPr/>
          <p:nvPr/>
        </p:nvSpPr>
        <p:spPr>
          <a:xfrm>
            <a:off x="1888925" y="2139465"/>
            <a:ext cx="6181816" cy="4241880"/>
          </a:xfrm>
          <a:prstGeom prst="rect">
            <a:avLst/>
          </a:prstGeom>
          <a:noFill/>
        </p:spPr>
        <p:txBody>
          <a:bodyPr wrap="square" lIns="0" tIns="0" rIns="0" bIns="0" rtlCol="0" anchor="t"/>
          <a:lstStyle/>
          <a:p>
            <a:pPr marL="242900" indent="-242900" algn="l">
              <a:lnSpc>
                <a:spcPts val="1633"/>
              </a:lnSpc>
              <a:buSzPct val="100000"/>
              <a:buFont typeface="+mj-lt"/>
              <a:buAutoNum type="arabicPeriod"/>
            </a:pPr>
            <a:r>
              <a:rPr lang="en-US" sz="1296" dirty="0">
                <a:solidFill>
                  <a:srgbClr val="FFFFFF"/>
                </a:solidFill>
                <a:latin typeface="Montserrat" pitchFamily="34" charset="0"/>
                <a:ea typeface="Montserrat" pitchFamily="34" charset="-122"/>
                <a:cs typeface="Montserrat" pitchFamily="34" charset="-120"/>
              </a:rPr>
              <a:t>Comply with all applicable building codes.</a:t>
            </a:r>
          </a:p>
          <a:p>
            <a:pPr marL="242900" indent="-242900" algn="l">
              <a:lnSpc>
                <a:spcPts val="1633"/>
              </a:lnSpc>
              <a:spcBef>
                <a:spcPts val="1494"/>
              </a:spcBef>
              <a:buSzPct val="100000"/>
              <a:buFont typeface="+mj-lt"/>
              <a:buAutoNum type="arabicPeriod"/>
            </a:pPr>
            <a:r>
              <a:rPr lang="en-US" sz="1296" dirty="0">
                <a:solidFill>
                  <a:srgbClr val="FFFFFF"/>
                </a:solidFill>
                <a:latin typeface="Montserrat" pitchFamily="34" charset="0"/>
                <a:ea typeface="Montserrat" pitchFamily="34" charset="-122"/>
                <a:cs typeface="Montserrat" pitchFamily="34" charset="-120"/>
              </a:rPr>
              <a:t>Keep the premises clean and safe.</a:t>
            </a:r>
          </a:p>
          <a:p>
            <a:pPr marL="242900" indent="-242900" algn="l">
              <a:lnSpc>
                <a:spcPts val="1633"/>
              </a:lnSpc>
              <a:spcBef>
                <a:spcPts val="1494"/>
              </a:spcBef>
              <a:buSzPct val="100000"/>
              <a:buFont typeface="+mj-lt"/>
              <a:buAutoNum type="arabicPeriod"/>
            </a:pPr>
            <a:r>
              <a:rPr lang="en-US" sz="1296" dirty="0">
                <a:solidFill>
                  <a:srgbClr val="FFFFFF"/>
                </a:solidFill>
                <a:latin typeface="Montserrat" pitchFamily="34" charset="0"/>
                <a:ea typeface="Montserrat" pitchFamily="34" charset="-122"/>
                <a:cs typeface="Montserrat" pitchFamily="34" charset="-120"/>
              </a:rPr>
              <a:t>Remove and properly dispose of all trash.</a:t>
            </a:r>
          </a:p>
          <a:p>
            <a:pPr marL="242900" indent="-242900" algn="l">
              <a:lnSpc>
                <a:spcPts val="1633"/>
              </a:lnSpc>
              <a:spcBef>
                <a:spcPts val="1494"/>
              </a:spcBef>
              <a:buSzPct val="100000"/>
              <a:buFont typeface="+mj-lt"/>
              <a:buAutoNum type="arabicPeriod"/>
            </a:pPr>
            <a:r>
              <a:rPr lang="en-US" sz="1296" dirty="0">
                <a:solidFill>
                  <a:srgbClr val="FFFFFF"/>
                </a:solidFill>
                <a:latin typeface="Montserrat" pitchFamily="34" charset="0"/>
                <a:ea typeface="Montserrat" pitchFamily="34" charset="-122"/>
                <a:cs typeface="Montserrat" pitchFamily="34" charset="-120"/>
              </a:rPr>
              <a:t>Keep all plumbing fixtures clean</a:t>
            </a:r>
          </a:p>
          <a:p>
            <a:pPr marL="242900" indent="-242900" algn="l">
              <a:lnSpc>
                <a:spcPts val="1633"/>
              </a:lnSpc>
              <a:spcBef>
                <a:spcPts val="1494"/>
              </a:spcBef>
              <a:buSzPct val="100000"/>
              <a:buFont typeface="+mj-lt"/>
              <a:buAutoNum type="arabicPeriod"/>
            </a:pPr>
            <a:r>
              <a:rPr lang="en-US" sz="1296" dirty="0">
                <a:solidFill>
                  <a:srgbClr val="FFFFFF"/>
                </a:solidFill>
                <a:latin typeface="Montserrat" pitchFamily="34" charset="0"/>
                <a:ea typeface="Montserrat" pitchFamily="34" charset="-122"/>
                <a:cs typeface="Montserrat" pitchFamily="34" charset="-120"/>
              </a:rPr>
              <a:t>Use electrical, plumbing, heating, and air-conditioning appliances and systems reasonably.</a:t>
            </a:r>
          </a:p>
          <a:p>
            <a:pPr marL="242900" indent="-242900" algn="l">
              <a:lnSpc>
                <a:spcPts val="1633"/>
              </a:lnSpc>
              <a:spcBef>
                <a:spcPts val="1494"/>
              </a:spcBef>
              <a:buSzPct val="100000"/>
              <a:buFont typeface="+mj-lt"/>
              <a:buAutoNum type="arabicPeriod"/>
            </a:pPr>
            <a:r>
              <a:rPr lang="en-US" sz="1296" dirty="0">
                <a:solidFill>
                  <a:srgbClr val="FFFFFF"/>
                </a:solidFill>
                <a:latin typeface="Montserrat" pitchFamily="34" charset="0"/>
                <a:ea typeface="Montserrat" pitchFamily="34" charset="-122"/>
                <a:cs typeface="Montserrat" pitchFamily="34" charset="-120"/>
              </a:rPr>
              <a:t>Not deliberately or negligently damage the property or allow someone else to do so</a:t>
            </a:r>
          </a:p>
          <a:p>
            <a:pPr marL="242900" indent="-242900" algn="l">
              <a:lnSpc>
                <a:spcPts val="1633"/>
              </a:lnSpc>
              <a:spcBef>
                <a:spcPts val="1494"/>
              </a:spcBef>
              <a:buSzPct val="100000"/>
              <a:buFont typeface="+mj-lt"/>
              <a:buAutoNum type="arabicPeriod"/>
            </a:pPr>
            <a:r>
              <a:rPr lang="en-US" sz="1296" dirty="0">
                <a:solidFill>
                  <a:srgbClr val="FFFFFF"/>
                </a:solidFill>
                <a:latin typeface="Montserrat" pitchFamily="34" charset="0"/>
                <a:ea typeface="Montserrat" pitchFamily="34" charset="-122"/>
                <a:cs typeface="Montserrat" pitchFamily="34" charset="-120"/>
              </a:rPr>
              <a:t>Conduct themselves (and ensure that others conduct themselves) in a manner that will not disturb their neighbors’ peaceful enjoyment of the premises</a:t>
            </a:r>
          </a:p>
          <a:p>
            <a:pPr marL="242900" indent="-242900" algn="l">
              <a:lnSpc>
                <a:spcPts val="1633"/>
              </a:lnSpc>
              <a:spcBef>
                <a:spcPts val="1494"/>
              </a:spcBef>
              <a:buSzPct val="100000"/>
              <a:buFont typeface="+mj-lt"/>
              <a:buAutoNum type="arabicPeriod"/>
            </a:pPr>
            <a:r>
              <a:rPr lang="en-US" sz="1296" dirty="0">
                <a:solidFill>
                  <a:srgbClr val="FFFFFF"/>
                </a:solidFill>
                <a:latin typeface="Montserrat" pitchFamily="34" charset="0"/>
                <a:ea typeface="Montserrat" pitchFamily="34" charset="-122"/>
                <a:cs typeface="Montserrat" pitchFamily="34" charset="-120"/>
              </a:rPr>
              <a:t>Promptly notify the landlord of required repairs or other action</a:t>
            </a:r>
          </a:p>
          <a:p>
            <a:pPr marL="242900" indent="-242900" algn="l">
              <a:lnSpc>
                <a:spcPts val="1633"/>
              </a:lnSpc>
              <a:spcBef>
                <a:spcPts val="1494"/>
              </a:spcBef>
              <a:buSzPct val="100000"/>
              <a:buFont typeface="+mj-lt"/>
              <a:buAutoNum type="arabicPeriod"/>
            </a:pPr>
            <a:r>
              <a:rPr lang="en-US" sz="1296" dirty="0">
                <a:solidFill>
                  <a:srgbClr val="FFFFFF"/>
                </a:solidFill>
                <a:latin typeface="Montserrat" pitchFamily="34" charset="0"/>
                <a:ea typeface="Montserrat" pitchFamily="34" charset="-122"/>
                <a:cs typeface="Montserrat" pitchFamily="34" charset="-120"/>
              </a:rPr>
              <a:t>Unless otherwise agreed, use the premises as a residence only</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62A8BB"/>
        </a:solidFill>
        <a:effectLst/>
      </p:bgPr>
    </p:bg>
    <p:spTree>
      <p:nvGrpSpPr>
        <p:cNvPr id="1" name=""/>
        <p:cNvGrpSpPr/>
        <p:nvPr/>
      </p:nvGrpSpPr>
      <p:grpSpPr>
        <a:xfrm>
          <a:off x="0" y="0"/>
          <a:ext cx="0" cy="0"/>
          <a:chOff x="0" y="0"/>
          <a:chExt cx="0" cy="0"/>
        </a:xfrm>
      </p:grpSpPr>
      <p:sp>
        <p:nvSpPr>
          <p:cNvPr id="2" name="Object 1"/>
          <p:cNvSpPr/>
          <p:nvPr/>
        </p:nvSpPr>
        <p:spPr>
          <a:xfrm>
            <a:off x="53855" y="419590"/>
            <a:ext cx="9290073" cy="254879"/>
          </a:xfrm>
          <a:prstGeom prst="rect">
            <a:avLst/>
          </a:prstGeom>
          <a:noFill/>
        </p:spPr>
        <p:txBody>
          <a:bodyPr wrap="square" lIns="0" tIns="0" rIns="0" bIns="0" rtlCol="0" anchor="t"/>
          <a:lstStyle/>
          <a:p>
            <a:pPr algn="ctr">
              <a:lnSpc>
                <a:spcPts val="2008"/>
              </a:lnSpc>
              <a:buNone/>
            </a:pPr>
            <a:r>
              <a:rPr lang="en-US" sz="1594" dirty="0">
                <a:solidFill>
                  <a:srgbClr val="FFFFFF"/>
                </a:solidFill>
                <a:latin typeface="Montserrat" pitchFamily="34" charset="0"/>
                <a:ea typeface="Montserrat" pitchFamily="34" charset="-122"/>
                <a:cs typeface="Montserrat" pitchFamily="34" charset="-120"/>
              </a:rPr>
              <a:t>Landlords are required under Arizona law to do the following:</a:t>
            </a:r>
            <a:endParaRPr lang="en-US" dirty="0"/>
          </a:p>
        </p:txBody>
      </p:sp>
      <p:sp>
        <p:nvSpPr>
          <p:cNvPr id="3" name="Object 2"/>
          <p:cNvSpPr/>
          <p:nvPr/>
        </p:nvSpPr>
        <p:spPr>
          <a:xfrm>
            <a:off x="9397828" y="0"/>
            <a:ext cx="2800646" cy="6865808"/>
          </a:xfrm>
          <a:prstGeom prst="rect">
            <a:avLst/>
          </a:prstGeom>
          <a:solidFill>
            <a:srgbClr val="FFFFFF"/>
          </a:solidFill>
        </p:spPr>
      </p:sp>
      <p:pic>
        <p:nvPicPr>
          <p:cNvPr id="4" name="Object 3" descr="preencoded.png"/>
          <p:cNvPicPr>
            <a:picLocks noChangeAspect="1"/>
          </p:cNvPicPr>
          <p:nvPr/>
        </p:nvPicPr>
        <p:blipFill>
          <a:blip r:embed="rId3"/>
          <a:srcRect l="36403" r="36403"/>
          <a:stretch/>
        </p:blipFill>
        <p:spPr>
          <a:xfrm>
            <a:off x="9397828" y="0"/>
            <a:ext cx="2800646" cy="6865808"/>
          </a:xfrm>
          <a:prstGeom prst="rect">
            <a:avLst/>
          </a:prstGeom>
        </p:spPr>
      </p:pic>
      <p:sp>
        <p:nvSpPr>
          <p:cNvPr id="5" name="Object 4"/>
          <p:cNvSpPr/>
          <p:nvPr/>
        </p:nvSpPr>
        <p:spPr>
          <a:xfrm>
            <a:off x="1888925" y="1705293"/>
            <a:ext cx="6181816" cy="4344844"/>
          </a:xfrm>
          <a:prstGeom prst="rect">
            <a:avLst/>
          </a:prstGeom>
          <a:noFill/>
        </p:spPr>
        <p:txBody>
          <a:bodyPr wrap="square" lIns="0" tIns="0" rIns="0" bIns="0" rtlCol="0" anchor="t"/>
          <a:lstStyle/>
          <a:p>
            <a:pPr marL="242900" indent="-242900" algn="l">
              <a:lnSpc>
                <a:spcPts val="1497"/>
              </a:lnSpc>
              <a:buSzPct val="100000"/>
              <a:buFont typeface="+mj-lt"/>
              <a:buAutoNum type="arabicPeriod"/>
            </a:pPr>
            <a:r>
              <a:rPr lang="en-US" sz="1188" dirty="0">
                <a:solidFill>
                  <a:srgbClr val="FFFFFF"/>
                </a:solidFill>
                <a:latin typeface="Montserrat" pitchFamily="34" charset="0"/>
                <a:ea typeface="Montserrat" pitchFamily="34" charset="-122"/>
                <a:cs typeface="Montserrat" pitchFamily="34" charset="-120"/>
              </a:rPr>
              <a:t>1. Provide the tenant with the name and address of the property’s owner and manager (A.R.S. § 33-1322)</a:t>
            </a:r>
          </a:p>
          <a:p>
            <a:pPr marL="242900" indent="-242900" algn="l">
              <a:lnSpc>
                <a:spcPts val="1497"/>
              </a:lnSpc>
              <a:spcBef>
                <a:spcPts val="1369"/>
              </a:spcBef>
              <a:buSzPct val="100000"/>
              <a:buFont typeface="+mj-lt"/>
              <a:buAutoNum type="arabicPeriod"/>
            </a:pPr>
            <a:r>
              <a:rPr lang="en-US" sz="1188" dirty="0">
                <a:solidFill>
                  <a:srgbClr val="FFFFFF"/>
                </a:solidFill>
                <a:latin typeface="Montserrat" pitchFamily="34" charset="0"/>
                <a:ea typeface="Montserrat" pitchFamily="34" charset="-122"/>
                <a:cs typeface="Montserrat" pitchFamily="34" charset="-120"/>
              </a:rPr>
              <a:t>2. If there is a written rental agreement: provide the tenant with a signed copy of the fully completed agreement (blank spaces are not permitted) and have the tenant sign and deliver to the landlord an identical copy of the contract within a reasonable time (A.R.S. § 33-1322)</a:t>
            </a:r>
          </a:p>
          <a:p>
            <a:pPr marL="242900" indent="-242900" algn="l">
              <a:lnSpc>
                <a:spcPts val="1497"/>
              </a:lnSpc>
              <a:spcBef>
                <a:spcPts val="1369"/>
              </a:spcBef>
              <a:buSzPct val="100000"/>
              <a:buFont typeface="+mj-lt"/>
              <a:buAutoNum type="arabicPeriod"/>
            </a:pPr>
            <a:r>
              <a:rPr lang="en-US" sz="1188" dirty="0">
                <a:solidFill>
                  <a:srgbClr val="FFFFFF"/>
                </a:solidFill>
                <a:latin typeface="Montserrat" pitchFamily="34" charset="0"/>
                <a:ea typeface="Montserrat" pitchFamily="34" charset="-122"/>
                <a:cs typeface="Montserrat" pitchFamily="34" charset="-120"/>
              </a:rPr>
              <a:t>3. Maintain the residence (A.R.S. § 33-1324): (i) Comply with all applicable building codes (ii) Make all repairs and do whatever else may be necessary to ensure that the premises are and remain in a “fit and habitable” condition (iii) Keep common areas clean and safe (iv) Maintain in good and safe working order all electrical, plumbing, sanitary, ventilation, heating, and air-conditioning systems and equipment (including elevators) (v) Provide for the proper removal of trash (vi) Supply running water and reasonable amounts of hot water at all times as well as reasonable heat and reasonable air-conditioning or cooling where such units are installed and offered, when required by seasonal weather conditions, except where the building that includes the dwelling unit is not required by law to be equipped for that purpose or the dwelling unit is so constructed that heat, air-conditioning, cooling where such units are installed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00000"/>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FFFFFF"/>
                </a:solidFill>
                <a:latin typeface="Montserrat" pitchFamily="34" charset="0"/>
                <a:ea typeface="Montserrat" pitchFamily="34" charset="-122"/>
                <a:cs typeface="Montserrat" pitchFamily="34" charset="-120"/>
              </a:rPr>
              <a:t>Options for </a:t>
            </a:r>
            <a:r>
              <a:rPr lang="en-US" sz="3188" b="1" dirty="0">
                <a:solidFill>
                  <a:srgbClr val="62A8BB"/>
                </a:solidFill>
                <a:latin typeface="Montserrat" pitchFamily="34" charset="0"/>
                <a:ea typeface="Montserrat" pitchFamily="34" charset="-122"/>
                <a:cs typeface="Montserrat" pitchFamily="34" charset="-120"/>
              </a:rPr>
              <a:t>Finding</a:t>
            </a:r>
            <a:r>
              <a:rPr lang="en-US" sz="3188" dirty="0">
                <a:solidFill>
                  <a:srgbClr val="FFFFFF"/>
                </a:solidFill>
                <a:latin typeface="Montserrat" pitchFamily="34" charset="0"/>
                <a:ea typeface="Montserrat" pitchFamily="34" charset="-122"/>
                <a:cs typeface="Montserrat" pitchFamily="34" charset="-120"/>
              </a:rPr>
              <a:t> Your New Home</a:t>
            </a:r>
            <a:endParaRPr lang="en-US" dirty="0"/>
          </a:p>
        </p:txBody>
      </p:sp>
      <p:pic>
        <p:nvPicPr>
          <p:cNvPr id="3" name="Object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563" y="3933325"/>
            <a:ext cx="12227042" cy="47613"/>
          </a:xfrm>
          <a:prstGeom prst="rect">
            <a:avLst/>
          </a:prstGeom>
        </p:spPr>
      </p:pic>
      <p:pic>
        <p:nvPicPr>
          <p:cNvPr id="4" name="Object 3"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35747" y="2785848"/>
            <a:ext cx="38090" cy="1190327"/>
          </a:xfrm>
          <a:prstGeom prst="rect">
            <a:avLst/>
          </a:prstGeom>
        </p:spPr>
      </p:pic>
      <p:pic>
        <p:nvPicPr>
          <p:cNvPr id="5" name="Object 4"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8135" y="3885711"/>
            <a:ext cx="133317" cy="133317"/>
          </a:xfrm>
          <a:prstGeom prst="rect">
            <a:avLst/>
          </a:prstGeom>
        </p:spPr>
      </p:pic>
      <p:pic>
        <p:nvPicPr>
          <p:cNvPr id="6" name="Object 5" descr="preencoded.png"/>
          <p:cNvPicPr>
            <a:picLocks noChangeAspect="1"/>
          </p:cNvPicPr>
          <p:nvPr/>
        </p:nvPicPr>
        <p:blipFill>
          <a:blip r:embed="rId5">
            <a:extLst>
              <a:ext uri="{96DAC541-7B7A-43D3-8B79-37D633B846F1}">
                <asvg:svgBlip xmlns:asvg="http://schemas.microsoft.com/office/drawing/2016/SVG/main" r:embed="rId9"/>
              </a:ext>
            </a:extLst>
          </a:blip>
          <a:stretch>
            <a:fillRect/>
          </a:stretch>
        </p:blipFill>
        <p:spPr>
          <a:xfrm>
            <a:off x="2690056" y="3933325"/>
            <a:ext cx="38090" cy="1190327"/>
          </a:xfrm>
          <a:prstGeom prst="rect">
            <a:avLst/>
          </a:prstGeom>
        </p:spPr>
      </p:pic>
      <p:pic>
        <p:nvPicPr>
          <p:cNvPr id="7" name="Object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642435" y="3885711"/>
            <a:ext cx="133317" cy="133317"/>
          </a:xfrm>
          <a:prstGeom prst="rect">
            <a:avLst/>
          </a:prstGeom>
        </p:spPr>
      </p:pic>
      <p:pic>
        <p:nvPicPr>
          <p:cNvPr id="8" name="Object 7" descr="preencoded.png"/>
          <p:cNvPicPr>
            <a:picLocks noChangeAspect="1"/>
          </p:cNvPicPr>
          <p:nvPr/>
        </p:nvPicPr>
        <p:blipFill>
          <a:blip r:embed="rId5">
            <a:extLst>
              <a:ext uri="{96DAC541-7B7A-43D3-8B79-37D633B846F1}">
                <asvg:svgBlip xmlns:asvg="http://schemas.microsoft.com/office/drawing/2016/SVG/main" r:embed="rId12"/>
              </a:ext>
            </a:extLst>
          </a:blip>
          <a:stretch>
            <a:fillRect/>
          </a:stretch>
        </p:blipFill>
        <p:spPr>
          <a:xfrm>
            <a:off x="4044455" y="2785848"/>
            <a:ext cx="38090" cy="1190327"/>
          </a:xfrm>
          <a:prstGeom prst="rect">
            <a:avLst/>
          </a:prstGeom>
        </p:spPr>
      </p:pic>
      <p:pic>
        <p:nvPicPr>
          <p:cNvPr id="9" name="Object 8"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996843" y="3885711"/>
            <a:ext cx="133317" cy="133317"/>
          </a:xfrm>
          <a:prstGeom prst="rect">
            <a:avLst/>
          </a:prstGeom>
        </p:spPr>
      </p:pic>
      <p:pic>
        <p:nvPicPr>
          <p:cNvPr id="10" name="Object 9" descr="preencoded.png"/>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398765" y="3933325"/>
            <a:ext cx="38090" cy="1085579"/>
          </a:xfrm>
          <a:prstGeom prst="rect">
            <a:avLst/>
          </a:prstGeom>
        </p:spPr>
      </p:pic>
      <p:pic>
        <p:nvPicPr>
          <p:cNvPr id="11" name="Object 10" descr="preencoded.png"/>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351144" y="3885711"/>
            <a:ext cx="133317" cy="133317"/>
          </a:xfrm>
          <a:prstGeom prst="rect">
            <a:avLst/>
          </a:prstGeom>
        </p:spPr>
      </p:pic>
      <p:pic>
        <p:nvPicPr>
          <p:cNvPr id="12" name="Object 11" descr="preencoded.png"/>
          <p:cNvPicPr>
            <a:picLocks noChangeAspect="1"/>
          </p:cNvPicPr>
          <p:nvPr/>
        </p:nvPicPr>
        <p:blipFill>
          <a:blip r:embed="rId5">
            <a:extLst>
              <a:ext uri="{96DAC541-7B7A-43D3-8B79-37D633B846F1}">
                <asvg:svgBlip xmlns:asvg="http://schemas.microsoft.com/office/drawing/2016/SVG/main" r:embed="rId19"/>
              </a:ext>
            </a:extLst>
          </a:blip>
          <a:stretch>
            <a:fillRect/>
          </a:stretch>
        </p:blipFill>
        <p:spPr>
          <a:xfrm>
            <a:off x="6753065" y="2785848"/>
            <a:ext cx="38090" cy="1190327"/>
          </a:xfrm>
          <a:prstGeom prst="rect">
            <a:avLst/>
          </a:prstGeom>
        </p:spPr>
      </p:pic>
      <p:pic>
        <p:nvPicPr>
          <p:cNvPr id="13" name="Object 12" descr="preencoded.png"/>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705453" y="3885711"/>
            <a:ext cx="133317" cy="133317"/>
          </a:xfrm>
          <a:prstGeom prst="rect">
            <a:avLst/>
          </a:prstGeom>
        </p:spPr>
      </p:pic>
      <p:pic>
        <p:nvPicPr>
          <p:cNvPr id="14" name="Object 13" descr="preencoded.png"/>
          <p:cNvPicPr>
            <a:picLocks noChangeAspect="1"/>
          </p:cNvPicPr>
          <p:nvPr/>
        </p:nvPicPr>
        <p:blipFill>
          <a:blip r:embed="rId5">
            <a:extLst>
              <a:ext uri="{96DAC541-7B7A-43D3-8B79-37D633B846F1}">
                <asvg:svgBlip xmlns:asvg="http://schemas.microsoft.com/office/drawing/2016/SVG/main" r:embed="rId22"/>
              </a:ext>
            </a:extLst>
          </a:blip>
          <a:stretch>
            <a:fillRect/>
          </a:stretch>
        </p:blipFill>
        <p:spPr>
          <a:xfrm>
            <a:off x="8107374" y="3933325"/>
            <a:ext cx="38090" cy="1190327"/>
          </a:xfrm>
          <a:prstGeom prst="rect">
            <a:avLst/>
          </a:prstGeom>
        </p:spPr>
      </p:pic>
      <p:pic>
        <p:nvPicPr>
          <p:cNvPr id="15" name="Object 14" descr="preencoded.png"/>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059762" y="3885711"/>
            <a:ext cx="133317" cy="133317"/>
          </a:xfrm>
          <a:prstGeom prst="rect">
            <a:avLst/>
          </a:prstGeom>
        </p:spPr>
      </p:pic>
      <p:pic>
        <p:nvPicPr>
          <p:cNvPr id="16" name="Object 15" descr="preencoded.png"/>
          <p:cNvPicPr>
            <a:picLocks noChangeAspect="1"/>
          </p:cNvPicPr>
          <p:nvPr/>
        </p:nvPicPr>
        <p:blipFill>
          <a:blip r:embed="rId5">
            <a:extLst>
              <a:ext uri="{96DAC541-7B7A-43D3-8B79-37D633B846F1}">
                <asvg:svgBlip xmlns:asvg="http://schemas.microsoft.com/office/drawing/2016/SVG/main" r:embed="rId25"/>
              </a:ext>
            </a:extLst>
          </a:blip>
          <a:stretch>
            <a:fillRect/>
          </a:stretch>
        </p:blipFill>
        <p:spPr>
          <a:xfrm>
            <a:off x="9461774" y="2785848"/>
            <a:ext cx="38090" cy="1190327"/>
          </a:xfrm>
          <a:prstGeom prst="rect">
            <a:avLst/>
          </a:prstGeom>
        </p:spPr>
      </p:pic>
      <p:pic>
        <p:nvPicPr>
          <p:cNvPr id="17" name="Object 16" descr="preencoded.png"/>
          <p:cNvPicPr>
            <a:picLocks noChangeAspect="1"/>
          </p:cNvPicPr>
          <p:nvPr/>
        </p:nvPicPr>
        <p:blipFill>
          <a:blip r:embed="rId26">
            <a:extLst>
              <a:ext uri="{96DAC541-7B7A-43D3-8B79-37D633B846F1}">
                <asvg:svgBlip xmlns:asvg="http://schemas.microsoft.com/office/drawing/2016/SVG/main" r:embed="rId27"/>
              </a:ext>
            </a:extLst>
          </a:blip>
          <a:stretch>
            <a:fillRect/>
          </a:stretch>
        </p:blipFill>
        <p:spPr>
          <a:xfrm>
            <a:off x="9414162" y="3885711"/>
            <a:ext cx="133317" cy="133317"/>
          </a:xfrm>
          <a:prstGeom prst="rect">
            <a:avLst/>
          </a:prstGeom>
        </p:spPr>
      </p:pic>
      <p:pic>
        <p:nvPicPr>
          <p:cNvPr id="18" name="Object 17" descr="preencoded.png"/>
          <p:cNvPicPr>
            <a:picLocks noChangeAspect="1"/>
          </p:cNvPicPr>
          <p:nvPr/>
        </p:nvPicPr>
        <p:blipFill>
          <a:blip r:embed="rId5">
            <a:extLst>
              <a:ext uri="{96DAC541-7B7A-43D3-8B79-37D633B846F1}">
                <asvg:svgBlip xmlns:asvg="http://schemas.microsoft.com/office/drawing/2016/SVG/main" r:embed="rId28"/>
              </a:ext>
            </a:extLst>
          </a:blip>
          <a:stretch>
            <a:fillRect/>
          </a:stretch>
        </p:blipFill>
        <p:spPr>
          <a:xfrm>
            <a:off x="10816083" y="3933325"/>
            <a:ext cx="38090" cy="1190327"/>
          </a:xfrm>
          <a:prstGeom prst="rect">
            <a:avLst/>
          </a:prstGeom>
        </p:spPr>
      </p:pic>
      <p:pic>
        <p:nvPicPr>
          <p:cNvPr id="19" name="Object 18" descr="preencoded.png"/>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10768471" y="3885711"/>
            <a:ext cx="133317" cy="133317"/>
          </a:xfrm>
          <a:prstGeom prst="rect">
            <a:avLst/>
          </a:prstGeom>
        </p:spPr>
      </p:pic>
      <p:sp>
        <p:nvSpPr>
          <p:cNvPr id="20" name="Object 19"/>
          <p:cNvSpPr/>
          <p:nvPr/>
        </p:nvSpPr>
        <p:spPr>
          <a:xfrm>
            <a:off x="1287636" y="2671094"/>
            <a:ext cx="133319" cy="133317"/>
          </a:xfrm>
          <a:prstGeom prst="ellipse">
            <a:avLst/>
          </a:prstGeom>
          <a:solidFill>
            <a:srgbClr val="62A8BB"/>
          </a:solidFill>
        </p:spPr>
      </p:sp>
      <p:sp>
        <p:nvSpPr>
          <p:cNvPr id="21" name="Object 20"/>
          <p:cNvSpPr/>
          <p:nvPr/>
        </p:nvSpPr>
        <p:spPr>
          <a:xfrm>
            <a:off x="1516213" y="2622577"/>
            <a:ext cx="1717880" cy="230328"/>
          </a:xfrm>
          <a:prstGeom prst="rect">
            <a:avLst/>
          </a:prstGeom>
          <a:noFill/>
        </p:spPr>
        <p:txBody>
          <a:bodyPr wrap="square" lIns="0" tIns="0" rIns="0" bIns="0" rtlCol="0" anchor="t"/>
          <a:lstStyle/>
          <a:p>
            <a:pPr algn="l">
              <a:lnSpc>
                <a:spcPts val="1814"/>
              </a:lnSpc>
              <a:buNone/>
            </a:pPr>
            <a:r>
              <a:rPr lang="en-US" sz="1440" dirty="0">
                <a:solidFill>
                  <a:srgbClr val="FFFFFF"/>
                </a:solidFill>
                <a:latin typeface="Montserrat" pitchFamily="34" charset="0"/>
                <a:ea typeface="Montserrat" pitchFamily="34" charset="-122"/>
                <a:cs typeface="Montserrat" pitchFamily="34" charset="-120"/>
              </a:rPr>
              <a:t>Step 1: Research</a:t>
            </a:r>
            <a:endParaRPr lang="en-US" dirty="0"/>
          </a:p>
        </p:txBody>
      </p:sp>
      <p:sp>
        <p:nvSpPr>
          <p:cNvPr id="22" name="Object 21"/>
          <p:cNvSpPr/>
          <p:nvPr/>
        </p:nvSpPr>
        <p:spPr>
          <a:xfrm>
            <a:off x="1516213" y="2938758"/>
            <a:ext cx="1717880" cy="639652"/>
          </a:xfrm>
          <a:prstGeom prst="rect">
            <a:avLst/>
          </a:prstGeom>
          <a:noFill/>
        </p:spPr>
        <p:txBody>
          <a:bodyPr wrap="square" lIns="0" tIns="0" rIns="0" bIns="0" rtlCol="0" anchor="t"/>
          <a:lstStyle/>
          <a:p>
            <a:pPr algn="l">
              <a:lnSpc>
                <a:spcPts val="1680"/>
              </a:lnSpc>
              <a:spcBef>
                <a:spcPts val="663"/>
              </a:spcBef>
              <a:buNone/>
            </a:pPr>
            <a:r>
              <a:rPr lang="en-US" sz="1200" dirty="0">
                <a:solidFill>
                  <a:srgbClr val="FFFFFF">
                    <a:alpha val="90000"/>
                  </a:srgbClr>
                </a:solidFill>
                <a:latin typeface="Montserrat" pitchFamily="34" charset="0"/>
                <a:ea typeface="Montserrat" pitchFamily="34" charset="-122"/>
                <a:cs typeface="Montserrat" pitchFamily="34" charset="-120"/>
              </a:rPr>
              <a:t>Research the local housing market and rental rates</a:t>
            </a:r>
            <a:endParaRPr lang="en-US" dirty="0"/>
          </a:p>
        </p:txBody>
      </p:sp>
      <p:sp>
        <p:nvSpPr>
          <p:cNvPr id="23" name="Object 22"/>
          <p:cNvSpPr/>
          <p:nvPr/>
        </p:nvSpPr>
        <p:spPr>
          <a:xfrm>
            <a:off x="2641927" y="5099362"/>
            <a:ext cx="133319" cy="133317"/>
          </a:xfrm>
          <a:prstGeom prst="ellipse">
            <a:avLst/>
          </a:prstGeom>
          <a:solidFill>
            <a:srgbClr val="F0B356"/>
          </a:solidFill>
        </p:spPr>
      </p:sp>
      <p:sp>
        <p:nvSpPr>
          <p:cNvPr id="24" name="Object 23"/>
          <p:cNvSpPr/>
          <p:nvPr/>
        </p:nvSpPr>
        <p:spPr>
          <a:xfrm>
            <a:off x="2870541" y="5050845"/>
            <a:ext cx="1780730" cy="460657"/>
          </a:xfrm>
          <a:prstGeom prst="rect">
            <a:avLst/>
          </a:prstGeom>
          <a:noFill/>
        </p:spPr>
        <p:txBody>
          <a:bodyPr wrap="square" lIns="0" tIns="0" rIns="0" bIns="0" rtlCol="0" anchor="t"/>
          <a:lstStyle/>
          <a:p>
            <a:pPr algn="l">
              <a:lnSpc>
                <a:spcPts val="1814"/>
              </a:lnSpc>
              <a:buNone/>
            </a:pPr>
            <a:r>
              <a:rPr lang="en-US" sz="1440" dirty="0">
                <a:solidFill>
                  <a:srgbClr val="FFFFFF"/>
                </a:solidFill>
                <a:latin typeface="Montserrat" pitchFamily="34" charset="0"/>
                <a:ea typeface="Montserrat" pitchFamily="34" charset="-122"/>
                <a:cs typeface="Montserrat" pitchFamily="34" charset="-120"/>
              </a:rPr>
              <a:t>Step 2: Set a Budget</a:t>
            </a:r>
            <a:endParaRPr lang="en-US" dirty="0"/>
          </a:p>
        </p:txBody>
      </p:sp>
      <p:sp>
        <p:nvSpPr>
          <p:cNvPr id="25" name="Object 24"/>
          <p:cNvSpPr/>
          <p:nvPr/>
        </p:nvSpPr>
        <p:spPr>
          <a:xfrm>
            <a:off x="2870541" y="5597354"/>
            <a:ext cx="1780730" cy="426435"/>
          </a:xfrm>
          <a:prstGeom prst="rect">
            <a:avLst/>
          </a:prstGeom>
          <a:noFill/>
        </p:spPr>
        <p:txBody>
          <a:bodyPr wrap="square" lIns="0" tIns="0" rIns="0" bIns="0" rtlCol="0" anchor="t"/>
          <a:lstStyle/>
          <a:p>
            <a:pPr algn="l">
              <a:lnSpc>
                <a:spcPts val="1680"/>
              </a:lnSpc>
              <a:spcBef>
                <a:spcPts val="663"/>
              </a:spcBef>
              <a:buNone/>
            </a:pPr>
            <a:r>
              <a:rPr lang="en-US" sz="1200" dirty="0">
                <a:solidFill>
                  <a:srgbClr val="FFFFFF">
                    <a:alpha val="90000"/>
                  </a:srgbClr>
                </a:solidFill>
                <a:latin typeface="Montserrat" pitchFamily="34" charset="0"/>
                <a:ea typeface="Montserrat" pitchFamily="34" charset="-122"/>
                <a:cs typeface="Montserrat" pitchFamily="34" charset="-120"/>
              </a:rPr>
              <a:t>Set a budget for your new home purchase</a:t>
            </a:r>
            <a:endParaRPr lang="en-US" dirty="0"/>
          </a:p>
        </p:txBody>
      </p:sp>
      <p:sp>
        <p:nvSpPr>
          <p:cNvPr id="26" name="Object 25"/>
          <p:cNvSpPr/>
          <p:nvPr/>
        </p:nvSpPr>
        <p:spPr>
          <a:xfrm>
            <a:off x="3996227" y="2671094"/>
            <a:ext cx="133319" cy="133317"/>
          </a:xfrm>
          <a:prstGeom prst="ellipse">
            <a:avLst/>
          </a:prstGeom>
          <a:solidFill>
            <a:srgbClr val="E66922"/>
          </a:solidFill>
        </p:spPr>
      </p:sp>
      <p:sp>
        <p:nvSpPr>
          <p:cNvPr id="27" name="Object 26"/>
          <p:cNvSpPr/>
          <p:nvPr/>
        </p:nvSpPr>
        <p:spPr>
          <a:xfrm>
            <a:off x="4224869" y="2622577"/>
            <a:ext cx="1906428" cy="460657"/>
          </a:xfrm>
          <a:prstGeom prst="rect">
            <a:avLst/>
          </a:prstGeom>
          <a:noFill/>
        </p:spPr>
        <p:txBody>
          <a:bodyPr wrap="square" lIns="0" tIns="0" rIns="0" bIns="0" rtlCol="0" anchor="t"/>
          <a:lstStyle/>
          <a:p>
            <a:pPr algn="l">
              <a:lnSpc>
                <a:spcPts val="1814"/>
              </a:lnSpc>
              <a:buNone/>
            </a:pPr>
            <a:r>
              <a:rPr lang="en-US" sz="1440" dirty="0">
                <a:solidFill>
                  <a:srgbClr val="FFFFFF"/>
                </a:solidFill>
                <a:latin typeface="Montserrat" pitchFamily="34" charset="0"/>
                <a:ea typeface="Montserrat" pitchFamily="34" charset="-122"/>
                <a:cs typeface="Montserrat" pitchFamily="34" charset="-120"/>
              </a:rPr>
              <a:t>Step 3: Get Pre-Approved</a:t>
            </a:r>
            <a:endParaRPr lang="en-US" dirty="0"/>
          </a:p>
        </p:txBody>
      </p:sp>
      <p:sp>
        <p:nvSpPr>
          <p:cNvPr id="28" name="Object 27"/>
          <p:cNvSpPr/>
          <p:nvPr/>
        </p:nvSpPr>
        <p:spPr>
          <a:xfrm>
            <a:off x="4224869" y="3169086"/>
            <a:ext cx="1906428" cy="426435"/>
          </a:xfrm>
          <a:prstGeom prst="rect">
            <a:avLst/>
          </a:prstGeom>
          <a:noFill/>
        </p:spPr>
        <p:txBody>
          <a:bodyPr wrap="square" lIns="0" tIns="0" rIns="0" bIns="0" rtlCol="0" anchor="t"/>
          <a:lstStyle/>
          <a:p>
            <a:pPr algn="l">
              <a:lnSpc>
                <a:spcPts val="1680"/>
              </a:lnSpc>
              <a:spcBef>
                <a:spcPts val="663"/>
              </a:spcBef>
              <a:buNone/>
            </a:pPr>
            <a:r>
              <a:rPr lang="en-US" sz="1200" dirty="0">
                <a:solidFill>
                  <a:srgbClr val="FFFFFF">
                    <a:alpha val="90000"/>
                  </a:srgbClr>
                </a:solidFill>
                <a:latin typeface="Montserrat" pitchFamily="34" charset="0"/>
                <a:ea typeface="Montserrat" pitchFamily="34" charset="-122"/>
                <a:cs typeface="Montserrat" pitchFamily="34" charset="-120"/>
              </a:rPr>
              <a:t>Get pre-approved for a mortgage loan</a:t>
            </a:r>
            <a:endParaRPr lang="en-US" dirty="0"/>
          </a:p>
        </p:txBody>
      </p:sp>
      <p:sp>
        <p:nvSpPr>
          <p:cNvPr id="29" name="Object 28"/>
          <p:cNvSpPr/>
          <p:nvPr/>
        </p:nvSpPr>
        <p:spPr>
          <a:xfrm>
            <a:off x="5350518" y="4996697"/>
            <a:ext cx="133319" cy="133317"/>
          </a:xfrm>
          <a:prstGeom prst="ellipse">
            <a:avLst/>
          </a:prstGeom>
          <a:solidFill>
            <a:srgbClr val="14558C"/>
          </a:solidFill>
        </p:spPr>
      </p:sp>
      <p:sp>
        <p:nvSpPr>
          <p:cNvPr id="30" name="Object 29"/>
          <p:cNvSpPr/>
          <p:nvPr/>
        </p:nvSpPr>
        <p:spPr>
          <a:xfrm>
            <a:off x="5579197" y="4948191"/>
            <a:ext cx="1937853" cy="690985"/>
          </a:xfrm>
          <a:prstGeom prst="rect">
            <a:avLst/>
          </a:prstGeom>
          <a:noFill/>
        </p:spPr>
        <p:txBody>
          <a:bodyPr wrap="square" lIns="0" tIns="0" rIns="0" bIns="0" rtlCol="0" anchor="t"/>
          <a:lstStyle/>
          <a:p>
            <a:pPr algn="l">
              <a:lnSpc>
                <a:spcPts val="1814"/>
              </a:lnSpc>
              <a:buNone/>
            </a:pPr>
            <a:r>
              <a:rPr lang="en-US" sz="1440" dirty="0">
                <a:solidFill>
                  <a:srgbClr val="FFFFFF"/>
                </a:solidFill>
                <a:latin typeface="Montserrat" pitchFamily="34" charset="0"/>
                <a:ea typeface="Montserrat" pitchFamily="34" charset="-122"/>
                <a:cs typeface="Montserrat" pitchFamily="34" charset="-120"/>
              </a:rPr>
              <a:t>Step 4: Partner with a Real Estate Agent</a:t>
            </a:r>
            <a:endParaRPr lang="en-US" dirty="0"/>
          </a:p>
        </p:txBody>
      </p:sp>
      <p:sp>
        <p:nvSpPr>
          <p:cNvPr id="31" name="Object 30"/>
          <p:cNvSpPr/>
          <p:nvPr/>
        </p:nvSpPr>
        <p:spPr>
          <a:xfrm>
            <a:off x="5579197" y="5725028"/>
            <a:ext cx="1937853" cy="639652"/>
          </a:xfrm>
          <a:prstGeom prst="rect">
            <a:avLst/>
          </a:prstGeom>
          <a:noFill/>
        </p:spPr>
        <p:txBody>
          <a:bodyPr wrap="square" lIns="0" tIns="0" rIns="0" bIns="0" rtlCol="0" anchor="t"/>
          <a:lstStyle/>
          <a:p>
            <a:pPr algn="l">
              <a:lnSpc>
                <a:spcPts val="1680"/>
              </a:lnSpc>
              <a:spcBef>
                <a:spcPts val="663"/>
              </a:spcBef>
              <a:buNone/>
            </a:pPr>
            <a:r>
              <a:rPr lang="en-US" sz="1200" dirty="0">
                <a:solidFill>
                  <a:srgbClr val="FFFFFF">
                    <a:alpha val="90000"/>
                  </a:srgbClr>
                </a:solidFill>
                <a:latin typeface="Montserrat" pitchFamily="34" charset="0"/>
                <a:ea typeface="Montserrat" pitchFamily="34" charset="-122"/>
                <a:cs typeface="Montserrat" pitchFamily="34" charset="-120"/>
              </a:rPr>
              <a:t>A real estate agent will help you find your new home</a:t>
            </a:r>
            <a:endParaRPr lang="en-US" dirty="0"/>
          </a:p>
        </p:txBody>
      </p:sp>
      <p:sp>
        <p:nvSpPr>
          <p:cNvPr id="32" name="Object 31"/>
          <p:cNvSpPr/>
          <p:nvPr/>
        </p:nvSpPr>
        <p:spPr>
          <a:xfrm>
            <a:off x="6704963" y="2671094"/>
            <a:ext cx="133319" cy="133317"/>
          </a:xfrm>
          <a:prstGeom prst="ellipse">
            <a:avLst/>
          </a:prstGeom>
          <a:solidFill>
            <a:srgbClr val="62A8BB"/>
          </a:solidFill>
        </p:spPr>
      </p:sp>
      <p:sp>
        <p:nvSpPr>
          <p:cNvPr id="33" name="Object 32"/>
          <p:cNvSpPr/>
          <p:nvPr/>
        </p:nvSpPr>
        <p:spPr>
          <a:xfrm>
            <a:off x="6933525" y="2622577"/>
            <a:ext cx="1916903" cy="460657"/>
          </a:xfrm>
          <a:prstGeom prst="rect">
            <a:avLst/>
          </a:prstGeom>
          <a:noFill/>
        </p:spPr>
        <p:txBody>
          <a:bodyPr wrap="square" lIns="0" tIns="0" rIns="0" bIns="0" rtlCol="0" anchor="t"/>
          <a:lstStyle/>
          <a:p>
            <a:pPr algn="l">
              <a:lnSpc>
                <a:spcPts val="1814"/>
              </a:lnSpc>
              <a:buNone/>
            </a:pPr>
            <a:r>
              <a:rPr lang="en-US" sz="1440" dirty="0">
                <a:solidFill>
                  <a:srgbClr val="FFFFFF"/>
                </a:solidFill>
                <a:latin typeface="Montserrat" pitchFamily="34" charset="0"/>
                <a:ea typeface="Montserrat" pitchFamily="34" charset="-122"/>
                <a:cs typeface="Montserrat" pitchFamily="34" charset="-120"/>
              </a:rPr>
              <a:t>Step 5: Start Looking</a:t>
            </a:r>
            <a:endParaRPr lang="en-US" dirty="0"/>
          </a:p>
        </p:txBody>
      </p:sp>
      <p:sp>
        <p:nvSpPr>
          <p:cNvPr id="34" name="Object 33"/>
          <p:cNvSpPr/>
          <p:nvPr/>
        </p:nvSpPr>
        <p:spPr>
          <a:xfrm>
            <a:off x="6933525" y="3169086"/>
            <a:ext cx="1916903" cy="426435"/>
          </a:xfrm>
          <a:prstGeom prst="rect">
            <a:avLst/>
          </a:prstGeom>
          <a:noFill/>
        </p:spPr>
        <p:txBody>
          <a:bodyPr wrap="square" lIns="0" tIns="0" rIns="0" bIns="0" rtlCol="0" anchor="t"/>
          <a:lstStyle/>
          <a:p>
            <a:pPr algn="l">
              <a:lnSpc>
                <a:spcPts val="1680"/>
              </a:lnSpc>
              <a:spcBef>
                <a:spcPts val="663"/>
              </a:spcBef>
              <a:buNone/>
            </a:pPr>
            <a:r>
              <a:rPr lang="en-US" sz="1200" dirty="0">
                <a:solidFill>
                  <a:srgbClr val="FFFFFF">
                    <a:alpha val="90000"/>
                  </a:srgbClr>
                </a:solidFill>
                <a:latin typeface="Montserrat" pitchFamily="34" charset="0"/>
                <a:ea typeface="Montserrat" pitchFamily="34" charset="-122"/>
                <a:cs typeface="Montserrat" pitchFamily="34" charset="-120"/>
              </a:rPr>
              <a:t>Start looking at homes that meet your criteria</a:t>
            </a:r>
            <a:endParaRPr lang="en-US" dirty="0"/>
          </a:p>
        </p:txBody>
      </p:sp>
      <p:sp>
        <p:nvSpPr>
          <p:cNvPr id="35" name="Object 34"/>
          <p:cNvSpPr/>
          <p:nvPr/>
        </p:nvSpPr>
        <p:spPr>
          <a:xfrm>
            <a:off x="8059263" y="5099362"/>
            <a:ext cx="133310" cy="133317"/>
          </a:xfrm>
          <a:prstGeom prst="ellipse">
            <a:avLst/>
          </a:prstGeom>
          <a:solidFill>
            <a:srgbClr val="F0B356"/>
          </a:solidFill>
        </p:spPr>
      </p:sp>
      <p:sp>
        <p:nvSpPr>
          <p:cNvPr id="36" name="Object 35"/>
          <p:cNvSpPr/>
          <p:nvPr/>
        </p:nvSpPr>
        <p:spPr>
          <a:xfrm>
            <a:off x="8287853" y="5050845"/>
            <a:ext cx="1738830" cy="460657"/>
          </a:xfrm>
          <a:prstGeom prst="rect">
            <a:avLst/>
          </a:prstGeom>
          <a:noFill/>
        </p:spPr>
        <p:txBody>
          <a:bodyPr wrap="square" lIns="0" tIns="0" rIns="0" bIns="0" rtlCol="0" anchor="t"/>
          <a:lstStyle/>
          <a:p>
            <a:pPr algn="l">
              <a:lnSpc>
                <a:spcPts val="1814"/>
              </a:lnSpc>
              <a:buNone/>
            </a:pPr>
            <a:r>
              <a:rPr lang="en-US" sz="1440" dirty="0">
                <a:solidFill>
                  <a:srgbClr val="FFFFFF"/>
                </a:solidFill>
                <a:latin typeface="Montserrat" pitchFamily="34" charset="0"/>
                <a:ea typeface="Montserrat" pitchFamily="34" charset="-122"/>
                <a:cs typeface="Montserrat" pitchFamily="34" charset="-120"/>
              </a:rPr>
              <a:t>Step 6: Make an Offer</a:t>
            </a:r>
            <a:endParaRPr lang="en-US" dirty="0"/>
          </a:p>
        </p:txBody>
      </p:sp>
      <p:sp>
        <p:nvSpPr>
          <p:cNvPr id="37" name="Object 36"/>
          <p:cNvSpPr/>
          <p:nvPr/>
        </p:nvSpPr>
        <p:spPr>
          <a:xfrm>
            <a:off x="8287853" y="5597354"/>
            <a:ext cx="1738830" cy="639652"/>
          </a:xfrm>
          <a:prstGeom prst="rect">
            <a:avLst/>
          </a:prstGeom>
          <a:noFill/>
        </p:spPr>
        <p:txBody>
          <a:bodyPr wrap="square" lIns="0" tIns="0" rIns="0" bIns="0" rtlCol="0" anchor="t"/>
          <a:lstStyle/>
          <a:p>
            <a:pPr algn="l">
              <a:lnSpc>
                <a:spcPts val="1680"/>
              </a:lnSpc>
              <a:spcBef>
                <a:spcPts val="663"/>
              </a:spcBef>
              <a:buNone/>
            </a:pPr>
            <a:r>
              <a:rPr lang="en-US" sz="1200" dirty="0">
                <a:solidFill>
                  <a:srgbClr val="FFFFFF">
                    <a:alpha val="90000"/>
                  </a:srgbClr>
                </a:solidFill>
                <a:latin typeface="Montserrat" pitchFamily="34" charset="0"/>
                <a:ea typeface="Montserrat" pitchFamily="34" charset="-122"/>
                <a:cs typeface="Montserrat" pitchFamily="34" charset="-120"/>
              </a:rPr>
              <a:t>Make an offer on the home you want to purchase</a:t>
            </a:r>
            <a:endParaRPr lang="en-US" dirty="0"/>
          </a:p>
        </p:txBody>
      </p:sp>
      <p:sp>
        <p:nvSpPr>
          <p:cNvPr id="38" name="Object 37"/>
          <p:cNvSpPr/>
          <p:nvPr/>
        </p:nvSpPr>
        <p:spPr>
          <a:xfrm>
            <a:off x="9413554" y="2671094"/>
            <a:ext cx="133319" cy="133317"/>
          </a:xfrm>
          <a:prstGeom prst="ellipse">
            <a:avLst/>
          </a:prstGeom>
          <a:solidFill>
            <a:srgbClr val="E66922"/>
          </a:solidFill>
        </p:spPr>
      </p:sp>
      <p:sp>
        <p:nvSpPr>
          <p:cNvPr id="39" name="Object 38"/>
          <p:cNvSpPr/>
          <p:nvPr/>
        </p:nvSpPr>
        <p:spPr>
          <a:xfrm>
            <a:off x="9642181" y="2622577"/>
            <a:ext cx="1906428" cy="230328"/>
          </a:xfrm>
          <a:prstGeom prst="rect">
            <a:avLst/>
          </a:prstGeom>
          <a:noFill/>
        </p:spPr>
        <p:txBody>
          <a:bodyPr wrap="square" lIns="0" tIns="0" rIns="0" bIns="0" rtlCol="0" anchor="t"/>
          <a:lstStyle/>
          <a:p>
            <a:pPr algn="l">
              <a:lnSpc>
                <a:spcPts val="1814"/>
              </a:lnSpc>
              <a:buNone/>
            </a:pPr>
            <a:r>
              <a:rPr lang="en-US" sz="1440" dirty="0">
                <a:solidFill>
                  <a:srgbClr val="FFFFFF"/>
                </a:solidFill>
                <a:latin typeface="Montserrat" pitchFamily="34" charset="0"/>
                <a:ea typeface="Montserrat" pitchFamily="34" charset="-122"/>
                <a:cs typeface="Montserrat" pitchFamily="34" charset="-120"/>
              </a:rPr>
              <a:t>Step 7: Negotiate</a:t>
            </a:r>
            <a:endParaRPr lang="en-US" dirty="0"/>
          </a:p>
        </p:txBody>
      </p:sp>
      <p:sp>
        <p:nvSpPr>
          <p:cNvPr id="40" name="Object 39"/>
          <p:cNvSpPr/>
          <p:nvPr/>
        </p:nvSpPr>
        <p:spPr>
          <a:xfrm>
            <a:off x="9642181" y="2938758"/>
            <a:ext cx="1906428" cy="426435"/>
          </a:xfrm>
          <a:prstGeom prst="rect">
            <a:avLst/>
          </a:prstGeom>
          <a:noFill/>
        </p:spPr>
        <p:txBody>
          <a:bodyPr wrap="square" lIns="0" tIns="0" rIns="0" bIns="0" rtlCol="0" anchor="t"/>
          <a:lstStyle/>
          <a:p>
            <a:pPr algn="l">
              <a:lnSpc>
                <a:spcPts val="1680"/>
              </a:lnSpc>
              <a:spcBef>
                <a:spcPts val="663"/>
              </a:spcBef>
              <a:buNone/>
            </a:pPr>
            <a:r>
              <a:rPr lang="en-US" sz="1200" dirty="0">
                <a:solidFill>
                  <a:srgbClr val="FFFFFF">
                    <a:alpha val="90000"/>
                  </a:srgbClr>
                </a:solidFill>
                <a:latin typeface="Montserrat" pitchFamily="34" charset="0"/>
                <a:ea typeface="Montserrat" pitchFamily="34" charset="-122"/>
                <a:cs typeface="Montserrat" pitchFamily="34" charset="-120"/>
              </a:rPr>
              <a:t>Negotiate the terms of the sale with the seller</a:t>
            </a:r>
            <a:endParaRPr lang="en-US" dirty="0"/>
          </a:p>
        </p:txBody>
      </p:sp>
      <p:sp>
        <p:nvSpPr>
          <p:cNvPr id="41" name="Object 40"/>
          <p:cNvSpPr/>
          <p:nvPr/>
        </p:nvSpPr>
        <p:spPr>
          <a:xfrm>
            <a:off x="10767854" y="5099362"/>
            <a:ext cx="133310" cy="133317"/>
          </a:xfrm>
          <a:prstGeom prst="ellipse">
            <a:avLst/>
          </a:prstGeom>
          <a:solidFill>
            <a:srgbClr val="14558C"/>
          </a:solidFill>
        </p:spPr>
      </p:sp>
      <p:sp>
        <p:nvSpPr>
          <p:cNvPr id="42" name="Object 41"/>
          <p:cNvSpPr/>
          <p:nvPr/>
        </p:nvSpPr>
        <p:spPr>
          <a:xfrm>
            <a:off x="10996509" y="5225240"/>
            <a:ext cx="979468" cy="286262"/>
          </a:xfrm>
          <a:prstGeom prst="rect">
            <a:avLst/>
          </a:prstGeom>
          <a:noFill/>
        </p:spPr>
        <p:txBody>
          <a:bodyPr wrap="square" lIns="0" tIns="0" rIns="0" bIns="0" rtlCol="0" anchor="t"/>
          <a:lstStyle/>
          <a:p>
            <a:pPr algn="l">
              <a:lnSpc>
                <a:spcPts val="1814"/>
              </a:lnSpc>
              <a:buNone/>
            </a:pPr>
            <a:r>
              <a:rPr lang="en-US" sz="1440" dirty="0">
                <a:solidFill>
                  <a:srgbClr val="FFFFFF"/>
                </a:solidFill>
                <a:latin typeface="Montserrat" pitchFamily="34" charset="0"/>
                <a:ea typeface="Montserrat" pitchFamily="34" charset="-122"/>
                <a:cs typeface="Montserrat" pitchFamily="34" charset="-120"/>
              </a:rPr>
              <a:t>Step 8: Finalize the Sale</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2439888" y="362901"/>
            <a:ext cx="7309175" cy="1019813"/>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Financial Benefits of Converting Your Home to a </a:t>
            </a:r>
            <a:r>
              <a:rPr lang="en-US" sz="3188" b="1" dirty="0">
                <a:solidFill>
                  <a:srgbClr val="62A8BB"/>
                </a:solidFill>
                <a:latin typeface="Montserrat" pitchFamily="34" charset="0"/>
                <a:ea typeface="Montserrat" pitchFamily="34" charset="-122"/>
                <a:cs typeface="Montserrat" pitchFamily="34" charset="-120"/>
              </a:rPr>
              <a:t>Rental Property</a:t>
            </a:r>
            <a:endParaRPr lang="en-US" dirty="0"/>
          </a:p>
        </p:txBody>
      </p:sp>
      <p:pic>
        <p:nvPicPr>
          <p:cNvPr id="3" name="Object 2" descr="preencoded.png"/>
          <p:cNvPicPr>
            <a:picLocks noChangeAspect="1"/>
          </p:cNvPicPr>
          <p:nvPr/>
        </p:nvPicPr>
        <p:blipFill>
          <a:blip r:embed="rId3"/>
          <a:stretch>
            <a:fillRect/>
          </a:stretch>
        </p:blipFill>
        <p:spPr>
          <a:xfrm>
            <a:off x="285679" y="1847388"/>
            <a:ext cx="11617595" cy="3513846"/>
          </a:xfrm>
          <a:prstGeom prst="rect">
            <a:avLst/>
          </a:prstGeom>
        </p:spPr>
      </p:pic>
      <p:sp>
        <p:nvSpPr>
          <p:cNvPr id="4" name="Object 3"/>
          <p:cNvSpPr/>
          <p:nvPr/>
        </p:nvSpPr>
        <p:spPr>
          <a:xfrm>
            <a:off x="0" y="5742139"/>
            <a:ext cx="12188952" cy="1114146"/>
          </a:xfrm>
          <a:prstGeom prst="rect">
            <a:avLst/>
          </a:prstGeom>
          <a:solidFill>
            <a:srgbClr val="F5F5F5"/>
          </a:solidFill>
        </p:spPr>
      </p:sp>
      <p:sp>
        <p:nvSpPr>
          <p:cNvPr id="5" name="Object 4"/>
          <p:cNvSpPr/>
          <p:nvPr/>
        </p:nvSpPr>
        <p:spPr>
          <a:xfrm>
            <a:off x="-95226" y="6059064"/>
            <a:ext cx="12379404" cy="287910"/>
          </a:xfrm>
          <a:prstGeom prst="rect">
            <a:avLst/>
          </a:prstGeom>
          <a:noFill/>
        </p:spPr>
        <p:txBody>
          <a:bodyPr wrap="square" lIns="0" tIns="0" rIns="0" bIns="0" rtlCol="0" anchor="t"/>
          <a:lstStyle/>
          <a:p>
            <a:pPr algn="ctr">
              <a:lnSpc>
                <a:spcPts val="2268"/>
              </a:lnSpc>
              <a:buNone/>
            </a:pPr>
            <a:r>
              <a:rPr lang="en-US" sz="1800" dirty="0">
                <a:solidFill>
                  <a:srgbClr val="2A2921"/>
                </a:solidFill>
                <a:latin typeface="Montserrat" pitchFamily="34" charset="0"/>
                <a:ea typeface="Montserrat" pitchFamily="34" charset="-122"/>
                <a:cs typeface="Montserrat" pitchFamily="34" charset="-120"/>
              </a:rPr>
              <a:t>Converting a home to a rental property can provide significant financial benefits.</a:t>
            </a:r>
            <a:endParaRPr lang="en-US" dirty="0"/>
          </a:p>
        </p:txBody>
      </p:sp>
      <p:sp>
        <p:nvSpPr>
          <p:cNvPr id="6" name="Object 5"/>
          <p:cNvSpPr/>
          <p:nvPr/>
        </p:nvSpPr>
        <p:spPr>
          <a:xfrm>
            <a:off x="-761809" y="6537575"/>
            <a:ext cx="12760309" cy="170514"/>
          </a:xfrm>
          <a:prstGeom prst="rect">
            <a:avLst/>
          </a:prstGeom>
          <a:noFill/>
        </p:spPr>
        <p:txBody>
          <a:bodyPr wrap="square" lIns="0" tIns="0" rIns="0" bIns="0" rtlCol="0" anchor="t"/>
          <a:lstStyle/>
          <a:p>
            <a:pPr algn="r">
              <a:lnSpc>
                <a:spcPts val="1344"/>
              </a:lnSpc>
              <a:buNone/>
            </a:pPr>
            <a:r>
              <a:rPr lang="en-US" sz="960" dirty="0">
                <a:solidFill>
                  <a:srgbClr val="5A5A4C"/>
                </a:solidFill>
                <a:latin typeface="Montserrat" pitchFamily="34" charset="0"/>
                <a:ea typeface="Montserrat" pitchFamily="34" charset="-122"/>
                <a:cs typeface="Montserrat" pitchFamily="34" charset="-120"/>
              </a:rPr>
              <a:t>*Source: Investopedia.com</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39013" y="3293493"/>
            <a:ext cx="2504449" cy="276156"/>
          </a:xfrm>
          <a:prstGeom prst="rect">
            <a:avLst/>
          </a:prstGeom>
        </p:spPr>
      </p:pic>
      <p:pic>
        <p:nvPicPr>
          <p:cNvPr id="3" name="Object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97120" y="2577297"/>
            <a:ext cx="4199475" cy="685629"/>
          </a:xfrm>
          <a:prstGeom prst="rect">
            <a:avLst/>
          </a:prstGeom>
        </p:spPr>
      </p:pic>
      <p:pic>
        <p:nvPicPr>
          <p:cNvPr id="4" name="Object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48280" y="3589551"/>
            <a:ext cx="142839" cy="1399825"/>
          </a:xfrm>
          <a:prstGeom prst="rect">
            <a:avLst/>
          </a:prstGeom>
        </p:spPr>
      </p:pic>
      <p:pic>
        <p:nvPicPr>
          <p:cNvPr id="5" name="Object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67470" y="3605454"/>
            <a:ext cx="142839" cy="1742639"/>
          </a:xfrm>
          <a:prstGeom prst="rect">
            <a:avLst/>
          </a:prstGeom>
        </p:spPr>
      </p:pic>
      <p:pic>
        <p:nvPicPr>
          <p:cNvPr id="6" name="Object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706270" y="2389511"/>
            <a:ext cx="2571107" cy="142839"/>
          </a:xfrm>
          <a:prstGeom prst="rect">
            <a:avLst/>
          </a:prstGeom>
        </p:spPr>
      </p:pic>
      <p:pic>
        <p:nvPicPr>
          <p:cNvPr id="7" name="Object 6"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411102" y="3593551"/>
            <a:ext cx="142839" cy="1009398"/>
          </a:xfrm>
          <a:prstGeom prst="rect">
            <a:avLst/>
          </a:prstGeom>
        </p:spPr>
      </p:pic>
      <p:pic>
        <p:nvPicPr>
          <p:cNvPr id="8" name="Object 7" descr="preencoded.png"/>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904370" y="3608406"/>
            <a:ext cx="1771207" cy="142839"/>
          </a:xfrm>
          <a:prstGeom prst="rect">
            <a:avLst/>
          </a:prstGeom>
        </p:spPr>
      </p:pic>
      <p:pic>
        <p:nvPicPr>
          <p:cNvPr id="9" name="Object 8" descr="preencoded.png"/>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279180" y="2199059"/>
            <a:ext cx="3951887" cy="142839"/>
          </a:xfrm>
          <a:prstGeom prst="rect">
            <a:avLst/>
          </a:prstGeom>
        </p:spPr>
      </p:pic>
      <p:pic>
        <p:nvPicPr>
          <p:cNvPr id="10" name="Object 9" descr="preencoded.png"/>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904751" y="3798858"/>
            <a:ext cx="1809298" cy="142839"/>
          </a:xfrm>
          <a:prstGeom prst="rect">
            <a:avLst/>
          </a:prstGeom>
        </p:spPr>
      </p:pic>
      <p:pic>
        <p:nvPicPr>
          <p:cNvPr id="11" name="Object 10" descr="preencoded.png"/>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4545433" y="2008606"/>
            <a:ext cx="3113896" cy="142839"/>
          </a:xfrm>
          <a:prstGeom prst="rect">
            <a:avLst/>
          </a:prstGeom>
        </p:spPr>
      </p:pic>
      <p:pic>
        <p:nvPicPr>
          <p:cNvPr id="12" name="Object 11" descr="preencoded.png"/>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614602" y="3608406"/>
            <a:ext cx="2294951" cy="142839"/>
          </a:xfrm>
          <a:prstGeom prst="rect">
            <a:avLst/>
          </a:prstGeom>
        </p:spPr>
      </p:pic>
      <p:pic>
        <p:nvPicPr>
          <p:cNvPr id="13" name="Object 12" descr="preencoded.png"/>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6646502" y="3798858"/>
            <a:ext cx="1161759" cy="142839"/>
          </a:xfrm>
          <a:prstGeom prst="rect">
            <a:avLst/>
          </a:prstGeom>
        </p:spPr>
      </p:pic>
      <p:pic>
        <p:nvPicPr>
          <p:cNvPr id="14" name="Object 13" descr="preencoded.png"/>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5499694" y="3981693"/>
            <a:ext cx="142839" cy="837990"/>
          </a:xfrm>
          <a:prstGeom prst="rect">
            <a:avLst/>
          </a:prstGeom>
        </p:spPr>
      </p:pic>
      <p:pic>
        <p:nvPicPr>
          <p:cNvPr id="15" name="Object 14" descr="preencoded.png"/>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3472137" y="1815773"/>
            <a:ext cx="409473" cy="3123419"/>
          </a:xfrm>
          <a:prstGeom prst="rect">
            <a:avLst/>
          </a:prstGeom>
        </p:spPr>
      </p:pic>
      <p:pic>
        <p:nvPicPr>
          <p:cNvPr id="16" name="Object 15" descr="preencoded.png"/>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6634125" y="3968932"/>
            <a:ext cx="1485529" cy="409473"/>
          </a:xfrm>
          <a:prstGeom prst="rect">
            <a:avLst/>
          </a:prstGeom>
        </p:spPr>
      </p:pic>
      <p:pic>
        <p:nvPicPr>
          <p:cNvPr id="17" name="Object 16" descr="preencoded.png"/>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2885734" y="2085834"/>
            <a:ext cx="552312" cy="2923444"/>
          </a:xfrm>
          <a:prstGeom prst="rect">
            <a:avLst/>
          </a:prstGeom>
        </p:spPr>
      </p:pic>
      <p:pic>
        <p:nvPicPr>
          <p:cNvPr id="18" name="Object 17" descr="preencoded.png"/>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3991786" y="3989310"/>
            <a:ext cx="1447438" cy="142839"/>
          </a:xfrm>
          <a:prstGeom prst="rect">
            <a:avLst/>
          </a:prstGeom>
        </p:spPr>
      </p:pic>
      <p:pic>
        <p:nvPicPr>
          <p:cNvPr id="19" name="Object 18" descr="preencoded.png"/>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a:xfrm>
            <a:off x="7340320" y="3417954"/>
            <a:ext cx="1675981" cy="142839"/>
          </a:xfrm>
          <a:prstGeom prst="rect">
            <a:avLst/>
          </a:prstGeom>
        </p:spPr>
      </p:pic>
      <p:pic>
        <p:nvPicPr>
          <p:cNvPr id="20" name="Object 19" descr="preencoded.png"/>
          <p:cNvPicPr>
            <a:picLocks noChangeAspect="1"/>
          </p:cNvPicPr>
          <p:nvPr/>
        </p:nvPicPr>
        <p:blipFill>
          <a:blip r:embed="rId39">
            <a:extLst>
              <a:ext uri="{96DAC541-7B7A-43D3-8B79-37D633B846F1}">
                <asvg:svgBlip xmlns:asvg="http://schemas.microsoft.com/office/drawing/2016/SVG/main" r:embed="rId40"/>
              </a:ext>
            </a:extLst>
          </a:blip>
          <a:stretch>
            <a:fillRect/>
          </a:stretch>
        </p:blipFill>
        <p:spPr>
          <a:xfrm>
            <a:off x="5231919" y="4170431"/>
            <a:ext cx="142839" cy="1571232"/>
          </a:xfrm>
          <a:prstGeom prst="rect">
            <a:avLst/>
          </a:prstGeom>
        </p:spPr>
      </p:pic>
      <p:pic>
        <p:nvPicPr>
          <p:cNvPr id="21" name="Object 20" descr="preencoded.png"/>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4967474" y="4166812"/>
            <a:ext cx="142839" cy="1009398"/>
          </a:xfrm>
          <a:prstGeom prst="rect">
            <a:avLst/>
          </a:prstGeom>
        </p:spPr>
      </p:pic>
      <p:pic>
        <p:nvPicPr>
          <p:cNvPr id="22" name="Object 21" descr="preencoded.png"/>
          <p:cNvPicPr>
            <a:picLocks noChangeAspect="1"/>
          </p:cNvPicPr>
          <p:nvPr/>
        </p:nvPicPr>
        <p:blipFill>
          <a:blip r:embed="rId43">
            <a:extLst>
              <a:ext uri="{96DAC541-7B7A-43D3-8B79-37D633B846F1}">
                <asvg:svgBlip xmlns:asvg="http://schemas.microsoft.com/office/drawing/2016/SVG/main" r:embed="rId44"/>
              </a:ext>
            </a:extLst>
          </a:blip>
          <a:stretch>
            <a:fillRect/>
          </a:stretch>
        </p:blipFill>
        <p:spPr>
          <a:xfrm>
            <a:off x="9078104" y="1466864"/>
            <a:ext cx="276156" cy="3742389"/>
          </a:xfrm>
          <a:prstGeom prst="rect">
            <a:avLst/>
          </a:prstGeom>
        </p:spPr>
      </p:pic>
      <p:pic>
        <p:nvPicPr>
          <p:cNvPr id="23" name="Object 22" descr="preencoded.png"/>
          <p:cNvPicPr>
            <a:picLocks noChangeAspect="1"/>
          </p:cNvPicPr>
          <p:nvPr/>
        </p:nvPicPr>
        <p:blipFill>
          <a:blip r:embed="rId45">
            <a:extLst>
              <a:ext uri="{96DAC541-7B7A-43D3-8B79-37D633B846F1}">
                <asvg:svgBlip xmlns:asvg="http://schemas.microsoft.com/office/drawing/2016/SVG/main" r:embed="rId46"/>
              </a:ext>
            </a:extLst>
          </a:blip>
          <a:stretch>
            <a:fillRect/>
          </a:stretch>
        </p:blipFill>
        <p:spPr>
          <a:xfrm>
            <a:off x="8301438" y="1396777"/>
            <a:ext cx="552312" cy="1980705"/>
          </a:xfrm>
          <a:prstGeom prst="rect">
            <a:avLst/>
          </a:prstGeom>
        </p:spPr>
      </p:pic>
      <p:pic>
        <p:nvPicPr>
          <p:cNvPr id="24" name="Object 23" descr="preencoded.png"/>
          <p:cNvPicPr>
            <a:picLocks noChangeAspect="1"/>
          </p:cNvPicPr>
          <p:nvPr/>
        </p:nvPicPr>
        <p:blipFill>
          <a:blip r:embed="rId47">
            <a:extLst>
              <a:ext uri="{96DAC541-7B7A-43D3-8B79-37D633B846F1}">
                <asvg:svgBlip xmlns:asvg="http://schemas.microsoft.com/office/drawing/2016/SVG/main" r:embed="rId48"/>
              </a:ext>
            </a:extLst>
          </a:blip>
          <a:stretch>
            <a:fillRect/>
          </a:stretch>
        </p:blipFill>
        <p:spPr>
          <a:xfrm>
            <a:off x="4738931" y="4173098"/>
            <a:ext cx="142839" cy="2018795"/>
          </a:xfrm>
          <a:prstGeom prst="rect">
            <a:avLst/>
          </a:prstGeom>
        </p:spPr>
      </p:pic>
      <p:pic>
        <p:nvPicPr>
          <p:cNvPr id="25" name="Object 24" descr="preencoded.png"/>
          <p:cNvPicPr>
            <a:picLocks noChangeAspect="1"/>
          </p:cNvPicPr>
          <p:nvPr/>
        </p:nvPicPr>
        <p:blipFill>
          <a:blip r:embed="rId49">
            <a:extLst>
              <a:ext uri="{96DAC541-7B7A-43D3-8B79-37D633B846F1}">
                <asvg:svgBlip xmlns:asvg="http://schemas.microsoft.com/office/drawing/2016/SVG/main" r:embed="rId50"/>
              </a:ext>
            </a:extLst>
          </a:blip>
          <a:stretch>
            <a:fillRect/>
          </a:stretch>
        </p:blipFill>
        <p:spPr>
          <a:xfrm>
            <a:off x="6614221" y="4408306"/>
            <a:ext cx="2028318" cy="142839"/>
          </a:xfrm>
          <a:prstGeom prst="rect">
            <a:avLst/>
          </a:prstGeom>
        </p:spPr>
      </p:pic>
      <p:pic>
        <p:nvPicPr>
          <p:cNvPr id="26" name="Object 25" descr="preencoded.png"/>
          <p:cNvPicPr>
            <a:picLocks noChangeAspect="1"/>
          </p:cNvPicPr>
          <p:nvPr/>
        </p:nvPicPr>
        <p:blipFill>
          <a:blip r:embed="rId51">
            <a:extLst>
              <a:ext uri="{96DAC541-7B7A-43D3-8B79-37D633B846F1}">
                <asvg:svgBlip xmlns:asvg="http://schemas.microsoft.com/office/drawing/2016/SVG/main" r:embed="rId52"/>
              </a:ext>
            </a:extLst>
          </a:blip>
          <a:stretch>
            <a:fillRect/>
          </a:stretch>
        </p:blipFill>
        <p:spPr>
          <a:xfrm>
            <a:off x="6347873" y="4636849"/>
            <a:ext cx="1675981" cy="142839"/>
          </a:xfrm>
          <a:prstGeom prst="rect">
            <a:avLst/>
          </a:prstGeom>
        </p:spPr>
      </p:pic>
      <p:pic>
        <p:nvPicPr>
          <p:cNvPr id="27" name="Object 26" descr="preencoded.png"/>
          <p:cNvPicPr>
            <a:picLocks noChangeAspect="1"/>
          </p:cNvPicPr>
          <p:nvPr/>
        </p:nvPicPr>
        <p:blipFill>
          <a:blip r:embed="rId53">
            <a:extLst>
              <a:ext uri="{96DAC541-7B7A-43D3-8B79-37D633B846F1}">
                <asvg:svgBlip xmlns:asvg="http://schemas.microsoft.com/office/drawing/2016/SVG/main" r:embed="rId54"/>
              </a:ext>
            </a:extLst>
          </a:blip>
          <a:stretch>
            <a:fillRect/>
          </a:stretch>
        </p:blipFill>
        <p:spPr>
          <a:xfrm>
            <a:off x="4853583" y="1818153"/>
            <a:ext cx="2123544" cy="142839"/>
          </a:xfrm>
          <a:prstGeom prst="rect">
            <a:avLst/>
          </a:prstGeom>
        </p:spPr>
      </p:pic>
      <p:pic>
        <p:nvPicPr>
          <p:cNvPr id="28" name="Object 27" descr="preencoded.png"/>
          <p:cNvPicPr>
            <a:picLocks noChangeAspect="1"/>
          </p:cNvPicPr>
          <p:nvPr/>
        </p:nvPicPr>
        <p:blipFill>
          <a:blip r:embed="rId55">
            <a:extLst>
              <a:ext uri="{96DAC541-7B7A-43D3-8B79-37D633B846F1}">
                <asvg:svgBlip xmlns:asvg="http://schemas.microsoft.com/office/drawing/2016/SVG/main" r:embed="rId56"/>
              </a:ext>
            </a:extLst>
          </a:blip>
          <a:stretch>
            <a:fillRect/>
          </a:stretch>
        </p:blipFill>
        <p:spPr>
          <a:xfrm>
            <a:off x="6348159" y="4827302"/>
            <a:ext cx="1828343" cy="142839"/>
          </a:xfrm>
          <a:prstGeom prst="rect">
            <a:avLst/>
          </a:prstGeom>
        </p:spPr>
      </p:pic>
      <p:pic>
        <p:nvPicPr>
          <p:cNvPr id="29" name="Object 28" descr="preencoded.png"/>
          <p:cNvPicPr>
            <a:picLocks noChangeAspect="1"/>
          </p:cNvPicPr>
          <p:nvPr/>
        </p:nvPicPr>
        <p:blipFill>
          <a:blip r:embed="rId57">
            <a:extLst>
              <a:ext uri="{96DAC541-7B7A-43D3-8B79-37D633B846F1}">
                <asvg:svgBlip xmlns:asvg="http://schemas.microsoft.com/office/drawing/2016/SVG/main" r:embed="rId58"/>
              </a:ext>
            </a:extLst>
          </a:blip>
          <a:stretch>
            <a:fillRect/>
          </a:stretch>
        </p:blipFill>
        <p:spPr>
          <a:xfrm>
            <a:off x="2722042" y="1378780"/>
            <a:ext cx="5542164" cy="409473"/>
          </a:xfrm>
          <a:prstGeom prst="rect">
            <a:avLst/>
          </a:prstGeom>
        </p:spPr>
      </p:pic>
      <p:pic>
        <p:nvPicPr>
          <p:cNvPr id="30" name="Object 29" descr="preencoded.png"/>
          <p:cNvPicPr>
            <a:picLocks noChangeAspect="1"/>
          </p:cNvPicPr>
          <p:nvPr/>
        </p:nvPicPr>
        <p:blipFill>
          <a:blip r:embed="rId59">
            <a:extLst>
              <a:ext uri="{96DAC541-7B7A-43D3-8B79-37D633B846F1}">
                <asvg:svgBlip xmlns:asvg="http://schemas.microsoft.com/office/drawing/2016/SVG/main" r:embed="rId60"/>
              </a:ext>
            </a:extLst>
          </a:blip>
          <a:stretch>
            <a:fillRect/>
          </a:stretch>
        </p:blipFill>
        <p:spPr>
          <a:xfrm>
            <a:off x="6080193" y="5015087"/>
            <a:ext cx="1152237" cy="685629"/>
          </a:xfrm>
          <a:prstGeom prst="rect">
            <a:avLst/>
          </a:prstGeom>
        </p:spPr>
      </p:pic>
      <p:pic>
        <p:nvPicPr>
          <p:cNvPr id="31" name="Object 30" descr="preencoded.png"/>
          <p:cNvPicPr>
            <a:picLocks noChangeAspect="1"/>
          </p:cNvPicPr>
          <p:nvPr/>
        </p:nvPicPr>
        <p:blipFill>
          <a:blip r:embed="rId61">
            <a:extLst>
              <a:ext uri="{96DAC541-7B7A-43D3-8B79-37D633B846F1}">
                <asvg:svgBlip xmlns:asvg="http://schemas.microsoft.com/office/drawing/2016/SVG/main" r:embed="rId62"/>
              </a:ext>
            </a:extLst>
          </a:blip>
          <a:stretch>
            <a:fillRect/>
          </a:stretch>
        </p:blipFill>
        <p:spPr>
          <a:xfrm>
            <a:off x="7306898" y="5007564"/>
            <a:ext cx="1304599" cy="276156"/>
          </a:xfrm>
          <a:prstGeom prst="rect">
            <a:avLst/>
          </a:prstGeom>
        </p:spPr>
      </p:pic>
      <p:pic>
        <p:nvPicPr>
          <p:cNvPr id="32" name="Object 31" descr="preencoded.png"/>
          <p:cNvPicPr>
            <a:picLocks noChangeAspect="1"/>
          </p:cNvPicPr>
          <p:nvPr/>
        </p:nvPicPr>
        <p:blipFill>
          <a:blip r:embed="rId63">
            <a:extLst>
              <a:ext uri="{96DAC541-7B7A-43D3-8B79-37D633B846F1}">
                <asvg:svgBlip xmlns:asvg="http://schemas.microsoft.com/office/drawing/2016/SVG/main" r:embed="rId64"/>
              </a:ext>
            </a:extLst>
          </a:blip>
          <a:stretch>
            <a:fillRect/>
          </a:stretch>
        </p:blipFill>
        <p:spPr>
          <a:xfrm>
            <a:off x="5158402" y="672773"/>
            <a:ext cx="2599675" cy="685629"/>
          </a:xfrm>
          <a:prstGeom prst="rect">
            <a:avLst/>
          </a:prstGeom>
        </p:spPr>
      </p:pic>
      <p:pic>
        <p:nvPicPr>
          <p:cNvPr id="33" name="Object 32" descr="preencoded.png"/>
          <p:cNvPicPr>
            <a:picLocks noChangeAspect="1"/>
          </p:cNvPicPr>
          <p:nvPr/>
        </p:nvPicPr>
        <p:blipFill>
          <a:blip r:embed="rId65">
            <a:extLst>
              <a:ext uri="{96DAC541-7B7A-43D3-8B79-37D633B846F1}">
                <asvg:svgBlip xmlns:asvg="http://schemas.microsoft.com/office/drawing/2016/SVG/main" r:embed="rId66"/>
              </a:ext>
            </a:extLst>
          </a:blip>
          <a:stretch>
            <a:fillRect/>
          </a:stretch>
        </p:blipFill>
        <p:spPr>
          <a:xfrm>
            <a:off x="2323521" y="5045655"/>
            <a:ext cx="2352087" cy="276156"/>
          </a:xfrm>
          <a:prstGeom prst="rect">
            <a:avLst/>
          </a:prstGeom>
        </p:spPr>
      </p:pic>
      <p:pic>
        <p:nvPicPr>
          <p:cNvPr id="34" name="Object 33" descr="preencoded.png"/>
          <p:cNvPicPr>
            <a:picLocks noChangeAspect="1"/>
          </p:cNvPicPr>
          <p:nvPr/>
        </p:nvPicPr>
        <p:blipFill>
          <a:blip r:embed="rId67">
            <a:extLst>
              <a:ext uri="{96DAC541-7B7A-43D3-8B79-37D633B846F1}">
                <asvg:svgBlip xmlns:asvg="http://schemas.microsoft.com/office/drawing/2016/SVG/main" r:embed="rId68"/>
              </a:ext>
            </a:extLst>
          </a:blip>
          <a:stretch>
            <a:fillRect/>
          </a:stretch>
        </p:blipFill>
        <p:spPr>
          <a:xfrm>
            <a:off x="7226144" y="5322477"/>
            <a:ext cx="1409348" cy="142839"/>
          </a:xfrm>
          <a:prstGeom prst="rect">
            <a:avLst/>
          </a:prstGeom>
        </p:spPr>
      </p:pic>
      <p:pic>
        <p:nvPicPr>
          <p:cNvPr id="35" name="Object 34" descr="preencoded.png"/>
          <p:cNvPicPr>
            <a:picLocks noChangeAspect="1"/>
          </p:cNvPicPr>
          <p:nvPr/>
        </p:nvPicPr>
        <p:blipFill>
          <a:blip r:embed="rId69">
            <a:extLst>
              <a:ext uri="{96DAC541-7B7A-43D3-8B79-37D633B846F1}">
                <asvg:svgBlip xmlns:asvg="http://schemas.microsoft.com/office/drawing/2016/SVG/main" r:embed="rId70"/>
              </a:ext>
            </a:extLst>
          </a:blip>
          <a:stretch>
            <a:fillRect/>
          </a:stretch>
        </p:blipFill>
        <p:spPr>
          <a:xfrm>
            <a:off x="2680996" y="2459026"/>
            <a:ext cx="142839" cy="2437790"/>
          </a:xfrm>
          <a:prstGeom prst="rect">
            <a:avLst/>
          </a:prstGeom>
        </p:spPr>
      </p:pic>
      <p:pic>
        <p:nvPicPr>
          <p:cNvPr id="36" name="Object 35" descr="preencoded.png"/>
          <p:cNvPicPr>
            <a:picLocks noChangeAspect="1"/>
          </p:cNvPicPr>
          <p:nvPr/>
        </p:nvPicPr>
        <p:blipFill>
          <a:blip r:embed="rId71">
            <a:extLst>
              <a:ext uri="{96DAC541-7B7A-43D3-8B79-37D633B846F1}">
                <asvg:svgBlip xmlns:asvg="http://schemas.microsoft.com/office/drawing/2016/SVG/main" r:embed="rId72"/>
              </a:ext>
            </a:extLst>
          </a:blip>
          <a:stretch>
            <a:fillRect/>
          </a:stretch>
        </p:blipFill>
        <p:spPr>
          <a:xfrm>
            <a:off x="9420252" y="2332280"/>
            <a:ext cx="142839" cy="2161634"/>
          </a:xfrm>
          <a:prstGeom prst="rect">
            <a:avLst/>
          </a:prstGeom>
        </p:spPr>
      </p:pic>
      <p:pic>
        <p:nvPicPr>
          <p:cNvPr id="37" name="Object 36" descr="preencoded.png"/>
          <p:cNvPicPr>
            <a:picLocks noChangeAspect="1"/>
          </p:cNvPicPr>
          <p:nvPr/>
        </p:nvPicPr>
        <p:blipFill>
          <a:blip r:embed="rId73">
            <a:extLst>
              <a:ext uri="{96DAC541-7B7A-43D3-8B79-37D633B846F1}">
                <asvg:svgBlip xmlns:asvg="http://schemas.microsoft.com/office/drawing/2016/SVG/main" r:embed="rId74"/>
              </a:ext>
            </a:extLst>
          </a:blip>
          <a:stretch>
            <a:fillRect/>
          </a:stretch>
        </p:blipFill>
        <p:spPr>
          <a:xfrm>
            <a:off x="5496454" y="5741473"/>
            <a:ext cx="1704549" cy="142839"/>
          </a:xfrm>
          <a:prstGeom prst="rect">
            <a:avLst/>
          </a:prstGeom>
        </p:spPr>
      </p:pic>
      <p:pic>
        <p:nvPicPr>
          <p:cNvPr id="38" name="Object 37" descr="preencoded.png"/>
          <p:cNvPicPr>
            <a:picLocks noChangeAspect="1"/>
          </p:cNvPicPr>
          <p:nvPr/>
        </p:nvPicPr>
        <p:blipFill>
          <a:blip r:embed="rId75">
            <a:extLst>
              <a:ext uri="{96DAC541-7B7A-43D3-8B79-37D633B846F1}">
                <asvg:svgBlip xmlns:asvg="http://schemas.microsoft.com/office/drawing/2016/SVG/main" r:embed="rId76"/>
              </a:ext>
            </a:extLst>
          </a:blip>
          <a:stretch>
            <a:fillRect/>
          </a:stretch>
        </p:blipFill>
        <p:spPr>
          <a:xfrm>
            <a:off x="3723154" y="1208706"/>
            <a:ext cx="1371257" cy="142839"/>
          </a:xfrm>
          <a:prstGeom prst="rect">
            <a:avLst/>
          </a:prstGeom>
        </p:spPr>
      </p:pic>
      <p:pic>
        <p:nvPicPr>
          <p:cNvPr id="39" name="Object 38" descr="preencoded.png"/>
          <p:cNvPicPr>
            <a:picLocks noChangeAspect="1"/>
          </p:cNvPicPr>
          <p:nvPr/>
        </p:nvPicPr>
        <p:blipFill>
          <a:blip r:embed="rId77">
            <a:extLst>
              <a:ext uri="{96DAC541-7B7A-43D3-8B79-37D633B846F1}">
                <asvg:svgBlip xmlns:asvg="http://schemas.microsoft.com/office/drawing/2016/SVG/main" r:embed="rId78"/>
              </a:ext>
            </a:extLst>
          </a:blip>
          <a:stretch>
            <a:fillRect/>
          </a:stretch>
        </p:blipFill>
        <p:spPr>
          <a:xfrm>
            <a:off x="5121168" y="5931924"/>
            <a:ext cx="2313996" cy="142839"/>
          </a:xfrm>
          <a:prstGeom prst="rect">
            <a:avLst/>
          </a:prstGeom>
        </p:spPr>
      </p:pic>
      <p:pic>
        <p:nvPicPr>
          <p:cNvPr id="40" name="Object 39" descr="preencoded.png"/>
          <p:cNvPicPr>
            <a:picLocks noChangeAspect="1"/>
          </p:cNvPicPr>
          <p:nvPr/>
        </p:nvPicPr>
        <p:blipFill>
          <a:blip r:embed="rId79">
            <a:extLst>
              <a:ext uri="{96DAC541-7B7A-43D3-8B79-37D633B846F1}">
                <asvg:svgBlip xmlns:asvg="http://schemas.microsoft.com/office/drawing/2016/SVG/main" r:embed="rId80"/>
              </a:ext>
            </a:extLst>
          </a:blip>
          <a:stretch>
            <a:fillRect/>
          </a:stretch>
        </p:blipFill>
        <p:spPr>
          <a:xfrm>
            <a:off x="1964514" y="2788223"/>
            <a:ext cx="685629" cy="1523619"/>
          </a:xfrm>
          <a:prstGeom prst="rect">
            <a:avLst/>
          </a:prstGeom>
        </p:spPr>
      </p:pic>
      <p:pic>
        <p:nvPicPr>
          <p:cNvPr id="41" name="Object 40" descr="preencoded.png"/>
          <p:cNvPicPr>
            <a:picLocks noChangeAspect="1"/>
          </p:cNvPicPr>
          <p:nvPr/>
        </p:nvPicPr>
        <p:blipFill>
          <a:blip r:embed="rId81">
            <a:extLst>
              <a:ext uri="{96DAC541-7B7A-43D3-8B79-37D633B846F1}">
                <asvg:svgBlip xmlns:asvg="http://schemas.microsoft.com/office/drawing/2016/SVG/main" r:embed="rId82"/>
              </a:ext>
            </a:extLst>
          </a:blip>
          <a:stretch>
            <a:fillRect/>
          </a:stretch>
        </p:blipFill>
        <p:spPr>
          <a:xfrm>
            <a:off x="7302325" y="2389511"/>
            <a:ext cx="914171" cy="142839"/>
          </a:xfrm>
          <a:prstGeom prst="rect">
            <a:avLst/>
          </a:prstGeom>
        </p:spPr>
      </p:pic>
      <p:pic>
        <p:nvPicPr>
          <p:cNvPr id="42" name="Object 41" descr="preencoded.png"/>
          <p:cNvPicPr>
            <a:picLocks noChangeAspect="1"/>
          </p:cNvPicPr>
          <p:nvPr/>
        </p:nvPicPr>
        <p:blipFill>
          <a:blip r:embed="rId83">
            <a:extLst>
              <a:ext uri="{96DAC541-7B7A-43D3-8B79-37D633B846F1}">
                <asvg:svgBlip xmlns:asvg="http://schemas.microsoft.com/office/drawing/2016/SVG/main" r:embed="rId84"/>
              </a:ext>
            </a:extLst>
          </a:blip>
          <a:stretch>
            <a:fillRect/>
          </a:stretch>
        </p:blipFill>
        <p:spPr>
          <a:xfrm>
            <a:off x="3345960" y="5360568"/>
            <a:ext cx="1285554" cy="142839"/>
          </a:xfrm>
          <a:prstGeom prst="rect">
            <a:avLst/>
          </a:prstGeom>
        </p:spPr>
      </p:pic>
      <p:pic>
        <p:nvPicPr>
          <p:cNvPr id="43" name="Object 42" descr="preencoded.png"/>
          <p:cNvPicPr>
            <a:picLocks noChangeAspect="1"/>
          </p:cNvPicPr>
          <p:nvPr/>
        </p:nvPicPr>
        <p:blipFill>
          <a:blip r:embed="rId85">
            <a:extLst>
              <a:ext uri="{96DAC541-7B7A-43D3-8B79-37D633B846F1}">
                <asvg:svgBlip xmlns:asvg="http://schemas.microsoft.com/office/drawing/2016/SVG/main" r:embed="rId86"/>
              </a:ext>
            </a:extLst>
          </a:blip>
          <a:stretch>
            <a:fillRect/>
          </a:stretch>
        </p:blipFill>
        <p:spPr>
          <a:xfrm>
            <a:off x="7257378" y="5512930"/>
            <a:ext cx="1799775" cy="142839"/>
          </a:xfrm>
          <a:prstGeom prst="rect">
            <a:avLst/>
          </a:prstGeom>
        </p:spPr>
      </p:pic>
      <p:pic>
        <p:nvPicPr>
          <p:cNvPr id="44" name="Object 43" descr="preencoded.png"/>
          <p:cNvPicPr>
            <a:picLocks noChangeAspect="1"/>
          </p:cNvPicPr>
          <p:nvPr/>
        </p:nvPicPr>
        <p:blipFill>
          <a:blip r:embed="rId87">
            <a:extLst>
              <a:ext uri="{96DAC541-7B7A-43D3-8B79-37D633B846F1}">
                <asvg:svgBlip xmlns:asvg="http://schemas.microsoft.com/office/drawing/2016/SVG/main" r:embed="rId88"/>
              </a:ext>
            </a:extLst>
          </a:blip>
          <a:stretch>
            <a:fillRect/>
          </a:stretch>
        </p:blipFill>
        <p:spPr>
          <a:xfrm>
            <a:off x="2618243" y="1018254"/>
            <a:ext cx="2475881" cy="142839"/>
          </a:xfrm>
          <a:prstGeom prst="rect">
            <a:avLst/>
          </a:prstGeom>
        </p:spPr>
      </p:pic>
      <p:pic>
        <p:nvPicPr>
          <p:cNvPr id="45" name="Object 44" descr="preencoded.png"/>
          <p:cNvPicPr>
            <a:picLocks noChangeAspect="1"/>
          </p:cNvPicPr>
          <p:nvPr/>
        </p:nvPicPr>
        <p:blipFill>
          <a:blip r:embed="rId89">
            <a:extLst>
              <a:ext uri="{96DAC541-7B7A-43D3-8B79-37D633B846F1}">
                <asvg:svgBlip xmlns:asvg="http://schemas.microsoft.com/office/drawing/2016/SVG/main" r:embed="rId90"/>
              </a:ext>
            </a:extLst>
          </a:blip>
          <a:stretch>
            <a:fillRect/>
          </a:stretch>
        </p:blipFill>
        <p:spPr>
          <a:xfrm>
            <a:off x="2990293" y="5551020"/>
            <a:ext cx="1685504" cy="142839"/>
          </a:xfrm>
          <a:prstGeom prst="rect">
            <a:avLst/>
          </a:prstGeom>
        </p:spPr>
      </p:pic>
      <p:pic>
        <p:nvPicPr>
          <p:cNvPr id="46" name="Object 45" descr="preencoded.png"/>
          <p:cNvPicPr>
            <a:picLocks noChangeAspect="1"/>
          </p:cNvPicPr>
          <p:nvPr/>
        </p:nvPicPr>
        <p:blipFill>
          <a:blip r:embed="rId91">
            <a:extLst>
              <a:ext uri="{96DAC541-7B7A-43D3-8B79-37D633B846F1}">
                <asvg:svgBlip xmlns:asvg="http://schemas.microsoft.com/office/drawing/2016/SVG/main" r:embed="rId92"/>
              </a:ext>
            </a:extLst>
          </a:blip>
          <a:stretch>
            <a:fillRect/>
          </a:stretch>
        </p:blipFill>
        <p:spPr>
          <a:xfrm>
            <a:off x="7261665" y="5703382"/>
            <a:ext cx="1799775" cy="142839"/>
          </a:xfrm>
          <a:prstGeom prst="rect">
            <a:avLst/>
          </a:prstGeom>
        </p:spPr>
      </p:pic>
      <p:pic>
        <p:nvPicPr>
          <p:cNvPr id="47" name="Object 46" descr="preencoded.png"/>
          <p:cNvPicPr>
            <a:picLocks noChangeAspect="1"/>
          </p:cNvPicPr>
          <p:nvPr/>
        </p:nvPicPr>
        <p:blipFill>
          <a:blip r:embed="rId93">
            <a:extLst>
              <a:ext uri="{96DAC541-7B7A-43D3-8B79-37D633B846F1}">
                <asvg:svgBlip xmlns:asvg="http://schemas.microsoft.com/office/drawing/2016/SVG/main" r:embed="rId94"/>
              </a:ext>
            </a:extLst>
          </a:blip>
          <a:stretch>
            <a:fillRect/>
          </a:stretch>
        </p:blipFill>
        <p:spPr>
          <a:xfrm>
            <a:off x="4984899" y="6129901"/>
            <a:ext cx="3847138" cy="552312"/>
          </a:xfrm>
          <a:prstGeom prst="rect">
            <a:avLst/>
          </a:prstGeom>
        </p:spPr>
      </p:pic>
      <p:pic>
        <p:nvPicPr>
          <p:cNvPr id="48" name="Object 47" descr="preencoded.png"/>
          <p:cNvPicPr>
            <a:picLocks noChangeAspect="1"/>
          </p:cNvPicPr>
          <p:nvPr/>
        </p:nvPicPr>
        <p:blipFill>
          <a:blip r:embed="rId95">
            <a:extLst>
              <a:ext uri="{96DAC541-7B7A-43D3-8B79-37D633B846F1}">
                <asvg:svgBlip xmlns:asvg="http://schemas.microsoft.com/office/drawing/2016/SVG/main" r:embed="rId96"/>
              </a:ext>
            </a:extLst>
          </a:blip>
          <a:stretch>
            <a:fillRect/>
          </a:stretch>
        </p:blipFill>
        <p:spPr>
          <a:xfrm>
            <a:off x="8695105" y="3787432"/>
            <a:ext cx="142839" cy="1609323"/>
          </a:xfrm>
          <a:prstGeom prst="rect">
            <a:avLst/>
          </a:prstGeom>
        </p:spPr>
      </p:pic>
      <p:pic>
        <p:nvPicPr>
          <p:cNvPr id="49" name="Object 48" descr="preencoded.png"/>
          <p:cNvPicPr>
            <a:picLocks noChangeAspect="1"/>
          </p:cNvPicPr>
          <p:nvPr/>
        </p:nvPicPr>
        <p:blipFill>
          <a:blip r:embed="rId97">
            <a:extLst>
              <a:ext uri="{96DAC541-7B7A-43D3-8B79-37D633B846F1}">
                <asvg:svgBlip xmlns:asvg="http://schemas.microsoft.com/office/drawing/2016/SVG/main" r:embed="rId98"/>
              </a:ext>
            </a:extLst>
          </a:blip>
          <a:stretch>
            <a:fillRect/>
          </a:stretch>
        </p:blipFill>
        <p:spPr>
          <a:xfrm>
            <a:off x="9642986" y="1055487"/>
            <a:ext cx="552312" cy="4370882"/>
          </a:xfrm>
          <a:prstGeom prst="rect">
            <a:avLst/>
          </a:prstGeom>
        </p:spPr>
      </p:pic>
      <p:pic>
        <p:nvPicPr>
          <p:cNvPr id="50" name="Object 49" descr="preencoded.png"/>
          <p:cNvPicPr>
            <a:picLocks noChangeAspect="1"/>
          </p:cNvPicPr>
          <p:nvPr/>
        </p:nvPicPr>
        <p:blipFill>
          <a:blip r:embed="rId99">
            <a:extLst>
              <a:ext uri="{96DAC541-7B7A-43D3-8B79-37D633B846F1}">
                <asvg:svgBlip xmlns:asvg="http://schemas.microsoft.com/office/drawing/2016/SVG/main" r:embed="rId100"/>
              </a:ext>
            </a:extLst>
          </a:blip>
          <a:stretch>
            <a:fillRect/>
          </a:stretch>
        </p:blipFill>
        <p:spPr>
          <a:xfrm>
            <a:off x="3851805" y="236066"/>
            <a:ext cx="4228043" cy="409473"/>
          </a:xfrm>
          <a:prstGeom prst="rect">
            <a:avLst/>
          </a:prstGeom>
        </p:spPr>
      </p:pic>
      <p:pic>
        <p:nvPicPr>
          <p:cNvPr id="51" name="Object 50" descr="preencoded.png"/>
          <p:cNvPicPr>
            <a:picLocks noChangeAspect="1"/>
          </p:cNvPicPr>
          <p:nvPr/>
        </p:nvPicPr>
        <p:blipFill>
          <a:blip r:embed="rId101">
            <a:extLst>
              <a:ext uri="{96DAC541-7B7A-43D3-8B79-37D633B846F1}">
                <asvg:svgBlip xmlns:asvg="http://schemas.microsoft.com/office/drawing/2016/SVG/main" r:embed="rId102"/>
              </a:ext>
            </a:extLst>
          </a:blip>
          <a:stretch>
            <a:fillRect/>
          </a:stretch>
        </p:blipFill>
        <p:spPr>
          <a:xfrm>
            <a:off x="10209771" y="1335452"/>
            <a:ext cx="552312" cy="4351837"/>
          </a:xfrm>
          <a:prstGeom prst="rect">
            <a:avLst/>
          </a:prstGeom>
        </p:spPr>
      </p:pic>
      <p:pic>
        <p:nvPicPr>
          <p:cNvPr id="52" name="Object 51" descr="preencoded.png"/>
          <p:cNvPicPr>
            <a:picLocks noChangeAspect="1"/>
          </p:cNvPicPr>
          <p:nvPr/>
        </p:nvPicPr>
        <p:blipFill>
          <a:blip r:embed="rId103">
            <a:extLst>
              <a:ext uri="{96DAC541-7B7A-43D3-8B79-37D633B846F1}">
                <asvg:svgBlip xmlns:asvg="http://schemas.microsoft.com/office/drawing/2016/SVG/main" r:embed="rId104"/>
              </a:ext>
            </a:extLst>
          </a:blip>
          <a:stretch>
            <a:fillRect/>
          </a:stretch>
        </p:blipFill>
        <p:spPr>
          <a:xfrm>
            <a:off x="1202708" y="1644080"/>
            <a:ext cx="685629" cy="2932967"/>
          </a:xfrm>
          <a:prstGeom prst="rect">
            <a:avLst/>
          </a:prstGeom>
        </p:spPr>
      </p:pic>
      <p:pic>
        <p:nvPicPr>
          <p:cNvPr id="53" name="Object 52" descr="preencoded.png"/>
          <p:cNvPicPr>
            <a:picLocks noChangeAspect="1"/>
          </p:cNvPicPr>
          <p:nvPr/>
        </p:nvPicPr>
        <p:blipFill>
          <a:blip r:embed="rId105">
            <a:extLst>
              <a:ext uri="{96DAC541-7B7A-43D3-8B79-37D633B846F1}">
                <asvg:svgBlip xmlns:asvg="http://schemas.microsoft.com/office/drawing/2016/SVG/main" r:embed="rId106"/>
              </a:ext>
            </a:extLst>
          </a:blip>
          <a:stretch>
            <a:fillRect/>
          </a:stretch>
        </p:blipFill>
        <p:spPr>
          <a:xfrm>
            <a:off x="3000481" y="827801"/>
            <a:ext cx="2094976" cy="142839"/>
          </a:xfrm>
          <a:prstGeom prst="rect">
            <a:avLst/>
          </a:prstGeom>
        </p:spPr>
      </p:pic>
      <p:pic>
        <p:nvPicPr>
          <p:cNvPr id="54" name="Object 53" descr="preencoded.png"/>
          <p:cNvPicPr>
            <a:picLocks noChangeAspect="1"/>
          </p:cNvPicPr>
          <p:nvPr/>
        </p:nvPicPr>
        <p:blipFill>
          <a:blip r:embed="rId107">
            <a:extLst>
              <a:ext uri="{96DAC541-7B7A-43D3-8B79-37D633B846F1}">
                <asvg:svgBlip xmlns:asvg="http://schemas.microsoft.com/office/drawing/2016/SVG/main" r:embed="rId108"/>
              </a:ext>
            </a:extLst>
          </a:blip>
          <a:stretch>
            <a:fillRect/>
          </a:stretch>
        </p:blipFill>
        <p:spPr>
          <a:xfrm>
            <a:off x="7752269" y="1208706"/>
            <a:ext cx="1504574" cy="142839"/>
          </a:xfrm>
          <a:prstGeom prst="rect">
            <a:avLst/>
          </a:prstGeom>
        </p:spPr>
      </p:pic>
      <p:pic>
        <p:nvPicPr>
          <p:cNvPr id="55" name="Object 54" descr="preencoded.png"/>
          <p:cNvPicPr>
            <a:picLocks noChangeAspect="1"/>
          </p:cNvPicPr>
          <p:nvPr/>
        </p:nvPicPr>
        <p:blipFill>
          <a:blip r:embed="rId109">
            <a:extLst>
              <a:ext uri="{96DAC541-7B7A-43D3-8B79-37D633B846F1}">
                <asvg:svgBlip xmlns:asvg="http://schemas.microsoft.com/office/drawing/2016/SVG/main" r:embed="rId110"/>
              </a:ext>
            </a:extLst>
          </a:blip>
          <a:stretch>
            <a:fillRect/>
          </a:stretch>
        </p:blipFill>
        <p:spPr>
          <a:xfrm>
            <a:off x="2414268" y="666107"/>
            <a:ext cx="142839" cy="2066408"/>
          </a:xfrm>
          <a:prstGeom prst="rect">
            <a:avLst/>
          </a:prstGeom>
        </p:spPr>
      </p:pic>
      <p:pic>
        <p:nvPicPr>
          <p:cNvPr id="56" name="Object 55" descr="preencoded.png"/>
          <p:cNvPicPr>
            <a:picLocks noChangeAspect="1"/>
          </p:cNvPicPr>
          <p:nvPr/>
        </p:nvPicPr>
        <p:blipFill>
          <a:blip r:embed="rId111">
            <a:extLst>
              <a:ext uri="{96DAC541-7B7A-43D3-8B79-37D633B846F1}">
                <asvg:svgBlip xmlns:asvg="http://schemas.microsoft.com/office/drawing/2016/SVG/main" r:embed="rId112"/>
              </a:ext>
            </a:extLst>
          </a:blip>
          <a:stretch>
            <a:fillRect/>
          </a:stretch>
        </p:blipFill>
        <p:spPr>
          <a:xfrm>
            <a:off x="7073020" y="1818153"/>
            <a:ext cx="1076056" cy="142839"/>
          </a:xfrm>
          <a:prstGeom prst="rect">
            <a:avLst/>
          </a:prstGeom>
        </p:spPr>
      </p:pic>
      <p:pic>
        <p:nvPicPr>
          <p:cNvPr id="57" name="Object 56" descr="preencoded.png"/>
          <p:cNvPicPr>
            <a:picLocks noChangeAspect="1"/>
          </p:cNvPicPr>
          <p:nvPr/>
        </p:nvPicPr>
        <p:blipFill>
          <a:blip r:embed="rId113">
            <a:extLst>
              <a:ext uri="{96DAC541-7B7A-43D3-8B79-37D633B846F1}">
                <asvg:svgBlip xmlns:asvg="http://schemas.microsoft.com/office/drawing/2016/SVG/main" r:embed="rId114"/>
              </a:ext>
            </a:extLst>
          </a:blip>
          <a:stretch>
            <a:fillRect/>
          </a:stretch>
        </p:blipFill>
        <p:spPr>
          <a:xfrm>
            <a:off x="3596596" y="4865392"/>
            <a:ext cx="1018920" cy="142839"/>
          </a:xfrm>
          <a:prstGeom prst="rect">
            <a:avLst/>
          </a:prstGeom>
        </p:spPr>
      </p:pic>
      <p:pic>
        <p:nvPicPr>
          <p:cNvPr id="58" name="Object 57" descr="preencoded.png"/>
          <p:cNvPicPr>
            <a:picLocks noChangeAspect="1"/>
          </p:cNvPicPr>
          <p:nvPr/>
        </p:nvPicPr>
        <p:blipFill>
          <a:blip r:embed="rId115">
            <a:extLst>
              <a:ext uri="{96DAC541-7B7A-43D3-8B79-37D633B846F1}">
                <asvg:svgBlip xmlns:asvg="http://schemas.microsoft.com/office/drawing/2016/SVG/main" r:embed="rId116"/>
              </a:ext>
            </a:extLst>
          </a:blip>
          <a:stretch>
            <a:fillRect/>
          </a:stretch>
        </p:blipFill>
        <p:spPr>
          <a:xfrm>
            <a:off x="3310254" y="5731284"/>
            <a:ext cx="1371257" cy="276156"/>
          </a:xfrm>
          <a:prstGeom prst="rect">
            <a:avLst/>
          </a:prstGeom>
        </p:spPr>
      </p:pic>
      <p:pic>
        <p:nvPicPr>
          <p:cNvPr id="59" name="Object 58" descr="preencoded.png"/>
          <p:cNvPicPr>
            <a:picLocks noChangeAspect="1"/>
          </p:cNvPicPr>
          <p:nvPr/>
        </p:nvPicPr>
        <p:blipFill>
          <a:blip r:embed="rId117">
            <a:extLst>
              <a:ext uri="{96DAC541-7B7A-43D3-8B79-37D633B846F1}">
                <asvg:svgBlip xmlns:asvg="http://schemas.microsoft.com/office/drawing/2016/SVG/main" r:embed="rId118"/>
              </a:ext>
            </a:extLst>
          </a:blip>
          <a:stretch>
            <a:fillRect/>
          </a:stretch>
        </p:blipFill>
        <p:spPr>
          <a:xfrm>
            <a:off x="9424154" y="1425727"/>
            <a:ext cx="142839" cy="885604"/>
          </a:xfrm>
          <a:prstGeom prst="rect">
            <a:avLst/>
          </a:prstGeom>
        </p:spPr>
      </p:pic>
      <p:pic>
        <p:nvPicPr>
          <p:cNvPr id="60" name="Object 59" descr="preencoded.png"/>
          <p:cNvPicPr>
            <a:picLocks noChangeAspect="1"/>
          </p:cNvPicPr>
          <p:nvPr/>
        </p:nvPicPr>
        <p:blipFill>
          <a:blip r:embed="rId119">
            <a:extLst>
              <a:ext uri="{96DAC541-7B7A-43D3-8B79-37D633B846F1}">
                <asvg:svgBlip xmlns:asvg="http://schemas.microsoft.com/office/drawing/2016/SVG/main" r:embed="rId120"/>
              </a:ext>
            </a:extLst>
          </a:blip>
          <a:stretch>
            <a:fillRect/>
          </a:stretch>
        </p:blipFill>
        <p:spPr>
          <a:xfrm>
            <a:off x="10777222" y="1546759"/>
            <a:ext cx="409473" cy="3732867"/>
          </a:xfrm>
          <a:prstGeom prst="rect">
            <a:avLst/>
          </a:prstGeom>
        </p:spPr>
      </p:pic>
      <p:pic>
        <p:nvPicPr>
          <p:cNvPr id="61" name="Object 60" descr="preencoded.png"/>
          <p:cNvPicPr>
            <a:picLocks noChangeAspect="1"/>
          </p:cNvPicPr>
          <p:nvPr/>
        </p:nvPicPr>
        <p:blipFill>
          <a:blip r:embed="rId121">
            <a:extLst>
              <a:ext uri="{96DAC541-7B7A-43D3-8B79-37D633B846F1}">
                <asvg:svgBlip xmlns:asvg="http://schemas.microsoft.com/office/drawing/2016/SVG/main" r:embed="rId122"/>
              </a:ext>
            </a:extLst>
          </a:blip>
          <a:stretch>
            <a:fillRect/>
          </a:stretch>
        </p:blipFill>
        <p:spPr>
          <a:xfrm>
            <a:off x="7483541" y="5893835"/>
            <a:ext cx="2990102" cy="142839"/>
          </a:xfrm>
          <a:prstGeom prst="rect">
            <a:avLst/>
          </a:prstGeom>
        </p:spPr>
      </p:pic>
      <p:pic>
        <p:nvPicPr>
          <p:cNvPr id="62" name="Object 61" descr="preencoded.png"/>
          <p:cNvPicPr>
            <a:picLocks noChangeAspect="1"/>
          </p:cNvPicPr>
          <p:nvPr/>
        </p:nvPicPr>
        <p:blipFill>
          <a:blip r:embed="rId123">
            <a:extLst>
              <a:ext uri="{96DAC541-7B7A-43D3-8B79-37D633B846F1}">
                <asvg:svgBlip xmlns:asvg="http://schemas.microsoft.com/office/drawing/2016/SVG/main" r:embed="rId124"/>
              </a:ext>
            </a:extLst>
          </a:blip>
          <a:stretch>
            <a:fillRect/>
          </a:stretch>
        </p:blipFill>
        <p:spPr>
          <a:xfrm>
            <a:off x="7783883" y="980163"/>
            <a:ext cx="1742639" cy="14283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0B356"/>
        </a:solidFill>
        <a:effectLst/>
      </p:bgPr>
    </p:bg>
    <p:spTree>
      <p:nvGrpSpPr>
        <p:cNvPr id="1" name=""/>
        <p:cNvGrpSpPr/>
        <p:nvPr/>
      </p:nvGrpSpPr>
      <p:grpSpPr>
        <a:xfrm>
          <a:off x="0" y="0"/>
          <a:ext cx="0" cy="0"/>
          <a:chOff x="0" y="0"/>
          <a:chExt cx="0" cy="0"/>
        </a:xfrm>
      </p:grpSpPr>
      <p:sp>
        <p:nvSpPr>
          <p:cNvPr id="2" name="Object 1"/>
          <p:cNvSpPr/>
          <p:nvPr/>
        </p:nvSpPr>
        <p:spPr>
          <a:xfrm>
            <a:off x="0" y="0"/>
            <a:ext cx="12188950" cy="1237940"/>
          </a:xfrm>
          <a:prstGeom prst="rect">
            <a:avLst/>
          </a:prstGeom>
          <a:solidFill>
            <a:srgbClr val="62A8BB"/>
          </a:solidFill>
        </p:spPr>
      </p:sp>
      <p:sp>
        <p:nvSpPr>
          <p:cNvPr id="3" name="Object 2"/>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FFFFFF"/>
                </a:solidFill>
                <a:latin typeface="Montserrat" pitchFamily="34" charset="0"/>
                <a:ea typeface="Montserrat" pitchFamily="34" charset="-122"/>
                <a:cs typeface="Montserrat" pitchFamily="34" charset="-120"/>
              </a:rPr>
              <a:t>Guest Panelist Superheroes   </a:t>
            </a:r>
            <a:endParaRPr lang="en-US" dirty="0"/>
          </a:p>
        </p:txBody>
      </p:sp>
      <p:pic>
        <p:nvPicPr>
          <p:cNvPr id="4" name="Object 3" descr="preencoded.png"/>
          <p:cNvPicPr>
            <a:picLocks noChangeAspect="1"/>
          </p:cNvPicPr>
          <p:nvPr/>
        </p:nvPicPr>
        <p:blipFill>
          <a:blip r:embed="rId3"/>
          <a:srcRect l="29612" t="7313" r="29612" b="7313"/>
          <a:stretch/>
        </p:blipFill>
        <p:spPr>
          <a:xfrm>
            <a:off x="8372579" y="1714071"/>
            <a:ext cx="3349764" cy="4675606"/>
          </a:xfrm>
          <a:prstGeom prst="rect">
            <a:avLst/>
          </a:prstGeom>
        </p:spPr>
      </p:pic>
      <p:sp>
        <p:nvSpPr>
          <p:cNvPr id="5" name="Object 4"/>
          <p:cNvSpPr/>
          <p:nvPr/>
        </p:nvSpPr>
        <p:spPr>
          <a:xfrm>
            <a:off x="476131" y="1714071"/>
            <a:ext cx="2378213" cy="2237815"/>
          </a:xfrm>
          <a:prstGeom prst="rect">
            <a:avLst/>
          </a:prstGeom>
          <a:noFill/>
          <a:ln w="25400">
            <a:solidFill>
              <a:srgbClr val="FFFFFF"/>
            </a:solidFill>
            <a:prstDash val="solid"/>
            <a:miter lim="800000"/>
          </a:ln>
        </p:spPr>
      </p:sp>
      <p:sp>
        <p:nvSpPr>
          <p:cNvPr id="6" name="Object 5"/>
          <p:cNvSpPr/>
          <p:nvPr/>
        </p:nvSpPr>
        <p:spPr>
          <a:xfrm>
            <a:off x="761810" y="1963594"/>
            <a:ext cx="2092194" cy="163075"/>
          </a:xfrm>
          <a:prstGeom prst="rect">
            <a:avLst/>
          </a:prstGeom>
          <a:noFill/>
        </p:spPr>
        <p:txBody>
          <a:bodyPr wrap="square" lIns="0" tIns="0" rIns="0" bIns="0" rtlCol="0" anchor="t"/>
          <a:lstStyle/>
          <a:p>
            <a:pPr algn="l">
              <a:lnSpc>
                <a:spcPts val="1286"/>
              </a:lnSpc>
              <a:buNone/>
            </a:pPr>
            <a:r>
              <a:rPr lang="en-US" sz="1020" dirty="0">
                <a:solidFill>
                  <a:srgbClr val="2A2921"/>
                </a:solidFill>
                <a:latin typeface="Montserrat" pitchFamily="34" charset="0"/>
                <a:ea typeface="Montserrat" pitchFamily="34" charset="-122"/>
                <a:cs typeface="Montserrat" pitchFamily="34" charset="-120"/>
              </a:rPr>
              <a:t>Mark Brooks CPA </a:t>
            </a:r>
            <a:endParaRPr lang="en-US" dirty="0"/>
          </a:p>
        </p:txBody>
      </p:sp>
      <p:sp>
        <p:nvSpPr>
          <p:cNvPr id="7" name="Object 6"/>
          <p:cNvSpPr/>
          <p:nvPr/>
        </p:nvSpPr>
        <p:spPr>
          <a:xfrm>
            <a:off x="761810" y="2196898"/>
            <a:ext cx="2092194" cy="163075"/>
          </a:xfrm>
          <a:prstGeom prst="rect">
            <a:avLst/>
          </a:prstGeom>
          <a:noFill/>
        </p:spPr>
        <p:txBody>
          <a:bodyPr wrap="square" lIns="0" tIns="0" rIns="0" bIns="0" rtlCol="0" anchor="t"/>
          <a:lstStyle/>
          <a:p>
            <a:pPr algn="l">
              <a:lnSpc>
                <a:spcPts val="1286"/>
              </a:lnSpc>
              <a:spcBef>
                <a:spcPts val="543"/>
              </a:spcBef>
              <a:buNone/>
            </a:pPr>
            <a:r>
              <a:rPr lang="en-US" sz="1020" dirty="0">
                <a:solidFill>
                  <a:srgbClr val="374151"/>
                </a:solidFill>
                <a:latin typeface="Montserrat" pitchFamily="34" charset="0"/>
                <a:ea typeface="Montserrat" pitchFamily="34" charset="-122"/>
                <a:cs typeface="Montserrat" pitchFamily="34" charset="-120"/>
              </a:rPr>
              <a:t>"Number Ninja" </a:t>
            </a:r>
            <a:endParaRPr lang="en-US" dirty="0"/>
          </a:p>
        </p:txBody>
      </p:sp>
      <p:sp>
        <p:nvSpPr>
          <p:cNvPr id="8" name="Object 7"/>
          <p:cNvSpPr/>
          <p:nvPr/>
        </p:nvSpPr>
        <p:spPr>
          <a:xfrm>
            <a:off x="761810" y="2433178"/>
            <a:ext cx="2092194" cy="1066533"/>
          </a:xfrm>
          <a:prstGeom prst="rect">
            <a:avLst/>
          </a:prstGeom>
          <a:noFill/>
        </p:spPr>
        <p:txBody>
          <a:bodyPr wrap="square" lIns="0" tIns="0" rIns="0" bIns="0" rtlCol="0" anchor="t"/>
          <a:lstStyle/>
          <a:p>
            <a:pPr algn="l">
              <a:lnSpc>
                <a:spcPts val="1050"/>
              </a:lnSpc>
              <a:spcBef>
                <a:spcPts val="565"/>
              </a:spcBef>
              <a:buNone/>
            </a:pPr>
            <a:r>
              <a:rPr lang="en-US" sz="750" dirty="0">
                <a:solidFill>
                  <a:srgbClr val="374151"/>
                </a:solidFill>
                <a:latin typeface="Montserrat" pitchFamily="34" charset="0"/>
                <a:ea typeface="Montserrat" pitchFamily="34" charset="-122"/>
                <a:cs typeface="Montserrat" pitchFamily="34" charset="-120"/>
              </a:rPr>
              <a:t>Just like a skilled ninja, the "Number Ninja" swoops in to save the day, ensuring accurate calculations, strategic financial planning, and providing valuable guidance to individuals and businesses alike.  guidance to individuals and businesses alike. </a:t>
            </a:r>
            <a:endParaRPr lang="en-US" dirty="0"/>
          </a:p>
        </p:txBody>
      </p:sp>
      <p:sp>
        <p:nvSpPr>
          <p:cNvPr id="9" name="Object 8"/>
          <p:cNvSpPr/>
          <p:nvPr/>
        </p:nvSpPr>
        <p:spPr>
          <a:xfrm>
            <a:off x="3044796" y="1714071"/>
            <a:ext cx="2378213" cy="2237815"/>
          </a:xfrm>
          <a:prstGeom prst="rect">
            <a:avLst/>
          </a:prstGeom>
          <a:noFill/>
          <a:ln w="25400">
            <a:solidFill>
              <a:srgbClr val="FFFFFF"/>
            </a:solidFill>
            <a:prstDash val="solid"/>
            <a:miter lim="800000"/>
          </a:ln>
        </p:spPr>
      </p:sp>
      <p:sp>
        <p:nvSpPr>
          <p:cNvPr id="10" name="Object 9"/>
          <p:cNvSpPr/>
          <p:nvPr/>
        </p:nvSpPr>
        <p:spPr>
          <a:xfrm>
            <a:off x="3330475" y="1963594"/>
            <a:ext cx="2092194" cy="163075"/>
          </a:xfrm>
          <a:prstGeom prst="rect">
            <a:avLst/>
          </a:prstGeom>
          <a:noFill/>
        </p:spPr>
        <p:txBody>
          <a:bodyPr wrap="square" lIns="0" tIns="0" rIns="0" bIns="0" rtlCol="0" anchor="t"/>
          <a:lstStyle/>
          <a:p>
            <a:pPr algn="l">
              <a:lnSpc>
                <a:spcPts val="1286"/>
              </a:lnSpc>
              <a:buNone/>
            </a:pPr>
            <a:r>
              <a:rPr lang="en-US" sz="1020" dirty="0">
                <a:solidFill>
                  <a:srgbClr val="2A2921"/>
                </a:solidFill>
                <a:latin typeface="Montserrat" pitchFamily="34" charset="0"/>
                <a:ea typeface="Montserrat" pitchFamily="34" charset="-122"/>
                <a:cs typeface="Montserrat" pitchFamily="34" charset="-120"/>
              </a:rPr>
              <a:t>Jamie Rosen- </a:t>
            </a:r>
            <a:endParaRPr lang="en-US" dirty="0"/>
          </a:p>
        </p:txBody>
      </p:sp>
      <p:sp>
        <p:nvSpPr>
          <p:cNvPr id="11" name="Object 10"/>
          <p:cNvSpPr/>
          <p:nvPr/>
        </p:nvSpPr>
        <p:spPr>
          <a:xfrm>
            <a:off x="3330475" y="2196898"/>
            <a:ext cx="2092194" cy="163075"/>
          </a:xfrm>
          <a:prstGeom prst="rect">
            <a:avLst/>
          </a:prstGeom>
          <a:noFill/>
        </p:spPr>
        <p:txBody>
          <a:bodyPr wrap="square" lIns="0" tIns="0" rIns="0" bIns="0" rtlCol="0" anchor="t"/>
          <a:lstStyle/>
          <a:p>
            <a:pPr algn="l">
              <a:lnSpc>
                <a:spcPts val="1286"/>
              </a:lnSpc>
              <a:spcBef>
                <a:spcPts val="543"/>
              </a:spcBef>
              <a:buNone/>
            </a:pPr>
            <a:r>
              <a:rPr lang="en-US" sz="1020" dirty="0">
                <a:solidFill>
                  <a:srgbClr val="2A2921"/>
                </a:solidFill>
                <a:latin typeface="Montserrat" pitchFamily="34" charset="0"/>
                <a:ea typeface="Montserrat" pitchFamily="34" charset="-122"/>
                <a:cs typeface="Montserrat" pitchFamily="34" charset="-120"/>
              </a:rPr>
              <a:t>"Property Protector" </a:t>
            </a:r>
            <a:endParaRPr lang="en-US" dirty="0"/>
          </a:p>
        </p:txBody>
      </p:sp>
      <p:sp>
        <p:nvSpPr>
          <p:cNvPr id="12" name="Object 11"/>
          <p:cNvSpPr/>
          <p:nvPr/>
        </p:nvSpPr>
        <p:spPr>
          <a:xfrm>
            <a:off x="3330475" y="2433178"/>
            <a:ext cx="2092194" cy="1199850"/>
          </a:xfrm>
          <a:prstGeom prst="rect">
            <a:avLst/>
          </a:prstGeom>
          <a:noFill/>
        </p:spPr>
        <p:txBody>
          <a:bodyPr wrap="square" lIns="0" tIns="0" rIns="0" bIns="0" rtlCol="0" anchor="t"/>
          <a:lstStyle/>
          <a:p>
            <a:pPr algn="l">
              <a:lnSpc>
                <a:spcPts val="1050"/>
              </a:lnSpc>
              <a:spcBef>
                <a:spcPts val="565"/>
              </a:spcBef>
              <a:buNone/>
            </a:pPr>
            <a:r>
              <a:rPr lang="en-US" sz="750" dirty="0">
                <a:solidFill>
                  <a:srgbClr val="374151"/>
                </a:solidFill>
                <a:latin typeface="Montserrat" pitchFamily="34" charset="0"/>
                <a:ea typeface="Montserrat" pitchFamily="34" charset="-122"/>
                <a:cs typeface="Montserrat" pitchFamily="34" charset="-120"/>
              </a:rPr>
              <a:t> This name reflects the property manager's role as a guardian and caretaker of properties under their management. Just like a superhero, the "Property Protector" ensures the smooth operation and maintenance of properties, safeguarding them from potential risks and ensuring the well-being of tenants and owners. </a:t>
            </a:r>
            <a:endParaRPr lang="en-US" dirty="0"/>
          </a:p>
        </p:txBody>
      </p:sp>
      <p:sp>
        <p:nvSpPr>
          <p:cNvPr id="13" name="Object 12"/>
          <p:cNvSpPr/>
          <p:nvPr/>
        </p:nvSpPr>
        <p:spPr>
          <a:xfrm>
            <a:off x="5613462" y="1714071"/>
            <a:ext cx="2378213" cy="2237815"/>
          </a:xfrm>
          <a:prstGeom prst="rect">
            <a:avLst/>
          </a:prstGeom>
          <a:noFill/>
          <a:ln w="25400">
            <a:solidFill>
              <a:srgbClr val="FFFFFF"/>
            </a:solidFill>
            <a:prstDash val="solid"/>
            <a:miter lim="800000"/>
          </a:ln>
        </p:spPr>
      </p:sp>
      <p:sp>
        <p:nvSpPr>
          <p:cNvPr id="14" name="Object 13"/>
          <p:cNvSpPr/>
          <p:nvPr/>
        </p:nvSpPr>
        <p:spPr>
          <a:xfrm>
            <a:off x="5899140" y="2058820"/>
            <a:ext cx="2092194" cy="353527"/>
          </a:xfrm>
          <a:prstGeom prst="rect">
            <a:avLst/>
          </a:prstGeom>
          <a:noFill/>
        </p:spPr>
        <p:txBody>
          <a:bodyPr wrap="square" lIns="0" tIns="0" rIns="0" bIns="0" rtlCol="0" anchor="t"/>
          <a:lstStyle/>
          <a:p>
            <a:pPr algn="l">
              <a:lnSpc>
                <a:spcPts val="1286"/>
              </a:lnSpc>
              <a:buNone/>
            </a:pPr>
            <a:r>
              <a:rPr lang="en-US" sz="1020" dirty="0">
                <a:solidFill>
                  <a:srgbClr val="2A2921"/>
                </a:solidFill>
                <a:latin typeface="Montserrat" pitchFamily="34" charset="0"/>
                <a:ea typeface="Montserrat" pitchFamily="34" charset="-122"/>
                <a:cs typeface="Montserrat" pitchFamily="34" charset="-120"/>
              </a:rPr>
              <a:t>KEVIN GILLAN AGENCY INC.</a:t>
            </a:r>
            <a:endParaRPr lang="en-US" dirty="0"/>
          </a:p>
        </p:txBody>
      </p:sp>
      <p:sp>
        <p:nvSpPr>
          <p:cNvPr id="15" name="Object 14"/>
          <p:cNvSpPr/>
          <p:nvPr/>
        </p:nvSpPr>
        <p:spPr>
          <a:xfrm>
            <a:off x="5899140" y="2387350"/>
            <a:ext cx="2092194" cy="163075"/>
          </a:xfrm>
          <a:prstGeom prst="rect">
            <a:avLst/>
          </a:prstGeom>
          <a:noFill/>
        </p:spPr>
        <p:txBody>
          <a:bodyPr wrap="square" lIns="0" tIns="0" rIns="0" bIns="0" rtlCol="0" anchor="t"/>
          <a:lstStyle/>
          <a:p>
            <a:pPr algn="l">
              <a:lnSpc>
                <a:spcPts val="1286"/>
              </a:lnSpc>
              <a:spcBef>
                <a:spcPts val="543"/>
              </a:spcBef>
              <a:buNone/>
            </a:pPr>
            <a:r>
              <a:rPr lang="en-US" sz="1020" dirty="0">
                <a:solidFill>
                  <a:srgbClr val="2A2921"/>
                </a:solidFill>
                <a:latin typeface="Montserrat" pitchFamily="34" charset="0"/>
                <a:ea typeface="Montserrat" pitchFamily="34" charset="-122"/>
                <a:cs typeface="Montserrat" pitchFamily="34" charset="-120"/>
              </a:rPr>
              <a:t>Kevin Gillan,</a:t>
            </a:r>
            <a:endParaRPr lang="en-US" dirty="0"/>
          </a:p>
        </p:txBody>
      </p:sp>
      <p:sp>
        <p:nvSpPr>
          <p:cNvPr id="16" name="Object 15"/>
          <p:cNvSpPr/>
          <p:nvPr/>
        </p:nvSpPr>
        <p:spPr>
          <a:xfrm>
            <a:off x="5899140" y="2620654"/>
            <a:ext cx="2092194" cy="163075"/>
          </a:xfrm>
          <a:prstGeom prst="rect">
            <a:avLst/>
          </a:prstGeom>
          <a:noFill/>
        </p:spPr>
        <p:txBody>
          <a:bodyPr wrap="square" lIns="0" tIns="0" rIns="0" bIns="0" rtlCol="0" anchor="t"/>
          <a:lstStyle/>
          <a:p>
            <a:pPr algn="l">
              <a:lnSpc>
                <a:spcPts val="1286"/>
              </a:lnSpc>
              <a:spcBef>
                <a:spcPts val="543"/>
              </a:spcBef>
              <a:buNone/>
            </a:pPr>
            <a:r>
              <a:rPr lang="en-US" sz="1020" dirty="0">
                <a:solidFill>
                  <a:srgbClr val="2A2921"/>
                </a:solidFill>
                <a:latin typeface="Montserrat" pitchFamily="34" charset="0"/>
                <a:ea typeface="Montserrat" pitchFamily="34" charset="-122"/>
                <a:cs typeface="Montserrat" pitchFamily="34" charset="-120"/>
              </a:rPr>
              <a:t>Agent Guardian Shield</a:t>
            </a:r>
            <a:endParaRPr lang="en-US" dirty="0"/>
          </a:p>
        </p:txBody>
      </p:sp>
      <p:sp>
        <p:nvSpPr>
          <p:cNvPr id="17" name="Object 16"/>
          <p:cNvSpPr/>
          <p:nvPr/>
        </p:nvSpPr>
        <p:spPr>
          <a:xfrm>
            <a:off x="5899140" y="2856934"/>
            <a:ext cx="2092194" cy="799900"/>
          </a:xfrm>
          <a:prstGeom prst="rect">
            <a:avLst/>
          </a:prstGeom>
          <a:noFill/>
        </p:spPr>
        <p:txBody>
          <a:bodyPr wrap="square" lIns="0" tIns="0" rIns="0" bIns="0" rtlCol="0" anchor="t"/>
          <a:lstStyle/>
          <a:p>
            <a:pPr algn="l">
              <a:lnSpc>
                <a:spcPts val="1050"/>
              </a:lnSpc>
              <a:spcBef>
                <a:spcPts val="565"/>
              </a:spcBef>
              <a:buNone/>
            </a:pPr>
            <a:r>
              <a:rPr lang="en-US" sz="750" dirty="0">
                <a:solidFill>
                  <a:srgbClr val="5A5A4C"/>
                </a:solidFill>
                <a:latin typeface="Montserrat" pitchFamily="34" charset="0"/>
                <a:ea typeface="Montserrat" pitchFamily="34" charset="-122"/>
                <a:cs typeface="Montserrat" pitchFamily="34" charset="-120"/>
              </a:rPr>
              <a:t>Introducing "Guardian Shield" as the superhero name for this insurance agent! This name conveys the agent's role as a protector, providing a shield of security and peace of mind to their clients.</a:t>
            </a:r>
            <a:endParaRPr lang="en-US" dirty="0"/>
          </a:p>
        </p:txBody>
      </p:sp>
      <p:sp>
        <p:nvSpPr>
          <p:cNvPr id="18" name="Object 17"/>
          <p:cNvSpPr/>
          <p:nvPr/>
        </p:nvSpPr>
        <p:spPr>
          <a:xfrm>
            <a:off x="476131" y="4142339"/>
            <a:ext cx="2378213" cy="2237815"/>
          </a:xfrm>
          <a:prstGeom prst="rect">
            <a:avLst/>
          </a:prstGeom>
          <a:noFill/>
          <a:ln w="25400">
            <a:solidFill>
              <a:srgbClr val="FFFFFF"/>
            </a:solidFill>
            <a:prstDash val="solid"/>
            <a:miter lim="800000"/>
          </a:ln>
        </p:spPr>
      </p:sp>
      <p:sp>
        <p:nvSpPr>
          <p:cNvPr id="19" name="Object 18"/>
          <p:cNvSpPr/>
          <p:nvPr/>
        </p:nvSpPr>
        <p:spPr>
          <a:xfrm>
            <a:off x="761810" y="4391862"/>
            <a:ext cx="2092194" cy="163075"/>
          </a:xfrm>
          <a:prstGeom prst="rect">
            <a:avLst/>
          </a:prstGeom>
          <a:noFill/>
        </p:spPr>
        <p:txBody>
          <a:bodyPr wrap="square" lIns="0" tIns="0" rIns="0" bIns="0" rtlCol="0" anchor="t"/>
          <a:lstStyle/>
          <a:p>
            <a:pPr algn="l">
              <a:lnSpc>
                <a:spcPts val="1286"/>
              </a:lnSpc>
              <a:buNone/>
            </a:pPr>
            <a:r>
              <a:rPr lang="en-US" sz="1020" dirty="0">
                <a:solidFill>
                  <a:srgbClr val="2A2921"/>
                </a:solidFill>
                <a:latin typeface="Montserrat" pitchFamily="34" charset="0"/>
                <a:ea typeface="Montserrat" pitchFamily="34" charset="-122"/>
                <a:cs typeface="Montserrat" pitchFamily="34" charset="-120"/>
              </a:rPr>
              <a:t>Christian Branch </a:t>
            </a:r>
            <a:endParaRPr lang="en-US" dirty="0"/>
          </a:p>
        </p:txBody>
      </p:sp>
      <p:sp>
        <p:nvSpPr>
          <p:cNvPr id="20" name="Object 19"/>
          <p:cNvSpPr/>
          <p:nvPr/>
        </p:nvSpPr>
        <p:spPr>
          <a:xfrm>
            <a:off x="761810" y="4625166"/>
            <a:ext cx="2092194" cy="163075"/>
          </a:xfrm>
          <a:prstGeom prst="rect">
            <a:avLst/>
          </a:prstGeom>
          <a:noFill/>
        </p:spPr>
        <p:txBody>
          <a:bodyPr wrap="square" lIns="0" tIns="0" rIns="0" bIns="0" rtlCol="0" anchor="t"/>
          <a:lstStyle/>
          <a:p>
            <a:pPr algn="l">
              <a:lnSpc>
                <a:spcPts val="1286"/>
              </a:lnSpc>
              <a:spcBef>
                <a:spcPts val="543"/>
              </a:spcBef>
              <a:buNone/>
            </a:pPr>
            <a:r>
              <a:rPr lang="en-US" sz="1020" dirty="0">
                <a:solidFill>
                  <a:srgbClr val="374151"/>
                </a:solidFill>
                <a:latin typeface="Montserrat" pitchFamily="34" charset="0"/>
                <a:ea typeface="Montserrat" pitchFamily="34" charset="-122"/>
                <a:cs typeface="Montserrat" pitchFamily="34" charset="-120"/>
              </a:rPr>
              <a:t>"Elite Escapade"</a:t>
            </a:r>
            <a:endParaRPr lang="en-US" dirty="0"/>
          </a:p>
        </p:txBody>
      </p:sp>
      <p:sp>
        <p:nvSpPr>
          <p:cNvPr id="21" name="Object 20"/>
          <p:cNvSpPr/>
          <p:nvPr/>
        </p:nvSpPr>
        <p:spPr>
          <a:xfrm>
            <a:off x="761810" y="4861446"/>
            <a:ext cx="2092194" cy="133317"/>
          </a:xfrm>
          <a:prstGeom prst="rect">
            <a:avLst/>
          </a:prstGeom>
          <a:noFill/>
        </p:spPr>
        <p:txBody>
          <a:bodyPr wrap="square" lIns="0" tIns="0" rIns="0" bIns="0" rtlCol="0" anchor="t"/>
          <a:lstStyle/>
          <a:p>
            <a:pPr algn="l">
              <a:lnSpc>
                <a:spcPts val="1050"/>
              </a:lnSpc>
              <a:spcBef>
                <a:spcPts val="565"/>
              </a:spcBef>
              <a:buNone/>
            </a:pPr>
            <a:r>
              <a:rPr lang="en-US" sz="750" b="1" dirty="0">
                <a:solidFill>
                  <a:srgbClr val="5A5A4C"/>
                </a:solidFill>
                <a:latin typeface="Montserrat" pitchFamily="34" charset="0"/>
                <a:ea typeface="Montserrat" pitchFamily="34" charset="-122"/>
                <a:cs typeface="Montserrat" pitchFamily="34" charset="-120"/>
              </a:rPr>
              <a:t>***** Star Luxury Vacation Rentals</a:t>
            </a:r>
            <a:endParaRPr lang="en-US" dirty="0"/>
          </a:p>
        </p:txBody>
      </p:sp>
      <p:sp>
        <p:nvSpPr>
          <p:cNvPr id="22" name="Object 21"/>
          <p:cNvSpPr/>
          <p:nvPr/>
        </p:nvSpPr>
        <p:spPr>
          <a:xfrm>
            <a:off x="761810" y="5023330"/>
            <a:ext cx="2092194" cy="666583"/>
          </a:xfrm>
          <a:prstGeom prst="rect">
            <a:avLst/>
          </a:prstGeom>
          <a:noFill/>
        </p:spPr>
        <p:txBody>
          <a:bodyPr wrap="square" lIns="0" tIns="0" rIns="0" bIns="0" rtlCol="0" anchor="t"/>
          <a:lstStyle/>
          <a:p>
            <a:pPr algn="l">
              <a:lnSpc>
                <a:spcPts val="1050"/>
              </a:lnSpc>
              <a:spcBef>
                <a:spcPts val="221"/>
              </a:spcBef>
              <a:buNone/>
            </a:pPr>
            <a:r>
              <a:rPr lang="en-US" sz="750" dirty="0">
                <a:solidFill>
                  <a:srgbClr val="374151"/>
                </a:solidFill>
                <a:latin typeface="Montserrat" pitchFamily="34" charset="0"/>
                <a:ea typeface="Montserrat" pitchFamily="34" charset="-122"/>
                <a:cs typeface="Montserrat" pitchFamily="34" charset="-120"/>
              </a:rPr>
              <a:t>Introducing "Elite Escapade"  This name encompasses the specialized expertise and extraordinary service provided by these professionals in the world of luxury vacation rentals. </a:t>
            </a:r>
            <a:endParaRPr lang="en-US" dirty="0"/>
          </a:p>
        </p:txBody>
      </p:sp>
      <p:sp>
        <p:nvSpPr>
          <p:cNvPr id="23" name="Object 22"/>
          <p:cNvSpPr/>
          <p:nvPr/>
        </p:nvSpPr>
        <p:spPr>
          <a:xfrm>
            <a:off x="761810" y="5880366"/>
            <a:ext cx="2092194" cy="133317"/>
          </a:xfrm>
          <a:prstGeom prst="rect">
            <a:avLst/>
          </a:prstGeom>
          <a:noFill/>
        </p:spPr>
        <p:txBody>
          <a:bodyPr wrap="square" lIns="0" tIns="0" rIns="0" bIns="0" rtlCol="0" anchor="t"/>
          <a:lstStyle/>
          <a:p>
            <a:pPr algn="l">
              <a:lnSpc>
                <a:spcPts val="1050"/>
              </a:lnSpc>
              <a:spcBef>
                <a:spcPts val="221"/>
              </a:spcBef>
              <a:buNone/>
            </a:pPr>
            <a:r>
              <a:rPr lang="en-US" sz="750" dirty="0">
                <a:solidFill>
                  <a:srgbClr val="050505"/>
                </a:solidFill>
                <a:latin typeface="Montserrat" pitchFamily="34" charset="0"/>
                <a:ea typeface="Montserrat" pitchFamily="34" charset="-122"/>
                <a:cs typeface="Montserrat" pitchFamily="34" charset="-120"/>
              </a:rPr>
              <a:t>Ritz Vacation Rentals</a:t>
            </a:r>
            <a:endParaRPr lang="en-US" dirty="0"/>
          </a:p>
        </p:txBody>
      </p:sp>
      <p:sp>
        <p:nvSpPr>
          <p:cNvPr id="24" name="Object 23"/>
          <p:cNvSpPr/>
          <p:nvPr/>
        </p:nvSpPr>
        <p:spPr>
          <a:xfrm>
            <a:off x="3044796" y="4142339"/>
            <a:ext cx="2378213" cy="2237815"/>
          </a:xfrm>
          <a:prstGeom prst="rect">
            <a:avLst/>
          </a:prstGeom>
          <a:noFill/>
          <a:ln w="25400">
            <a:solidFill>
              <a:srgbClr val="FFFFFF"/>
            </a:solidFill>
            <a:prstDash val="solid"/>
            <a:miter lim="800000"/>
          </a:ln>
        </p:spPr>
      </p:sp>
      <p:sp>
        <p:nvSpPr>
          <p:cNvPr id="25" name="Object 24"/>
          <p:cNvSpPr/>
          <p:nvPr/>
        </p:nvSpPr>
        <p:spPr>
          <a:xfrm>
            <a:off x="3330475" y="4391862"/>
            <a:ext cx="2092194" cy="326150"/>
          </a:xfrm>
          <a:prstGeom prst="rect">
            <a:avLst/>
          </a:prstGeom>
          <a:noFill/>
        </p:spPr>
        <p:txBody>
          <a:bodyPr wrap="square" lIns="0" tIns="0" rIns="0" bIns="0" rtlCol="0" anchor="t"/>
          <a:lstStyle/>
          <a:p>
            <a:pPr algn="l">
              <a:lnSpc>
                <a:spcPts val="1286"/>
              </a:lnSpc>
              <a:buNone/>
            </a:pPr>
            <a:r>
              <a:rPr lang="en-US" sz="1020" dirty="0">
                <a:solidFill>
                  <a:srgbClr val="2A2921"/>
                </a:solidFill>
                <a:latin typeface="Montserrat" pitchFamily="34" charset="0"/>
                <a:ea typeface="Montserrat" pitchFamily="34" charset="-122"/>
                <a:cs typeface="Montserrat" pitchFamily="34" charset="-120"/>
              </a:rPr>
              <a:t>Julie Barns Escrow Officer </a:t>
            </a:r>
            <a:r>
              <a:rPr lang="en-US" sz="1020" dirty="0">
                <a:solidFill>
                  <a:srgbClr val="374151"/>
                </a:solidFill>
                <a:latin typeface="Montserrat" pitchFamily="34" charset="0"/>
                <a:ea typeface="Montserrat" pitchFamily="34" charset="-122"/>
                <a:cs typeface="Montserrat" pitchFamily="34" charset="-120"/>
              </a:rPr>
              <a:t> "Transaction Titan" </a:t>
            </a:r>
            <a:endParaRPr lang="en-US" dirty="0"/>
          </a:p>
        </p:txBody>
      </p:sp>
      <p:sp>
        <p:nvSpPr>
          <p:cNvPr id="26" name="Object 25"/>
          <p:cNvSpPr/>
          <p:nvPr/>
        </p:nvSpPr>
        <p:spPr>
          <a:xfrm>
            <a:off x="3330475" y="4791216"/>
            <a:ext cx="2092194" cy="1333167"/>
          </a:xfrm>
          <a:prstGeom prst="rect">
            <a:avLst/>
          </a:prstGeom>
          <a:noFill/>
        </p:spPr>
        <p:txBody>
          <a:bodyPr wrap="square" lIns="0" tIns="0" rIns="0" bIns="0" rtlCol="0" anchor="t"/>
          <a:lstStyle/>
          <a:p>
            <a:pPr algn="l">
              <a:lnSpc>
                <a:spcPts val="1050"/>
              </a:lnSpc>
              <a:spcBef>
                <a:spcPts val="565"/>
              </a:spcBef>
              <a:buNone/>
            </a:pPr>
            <a:r>
              <a:rPr lang="en-US" sz="750" dirty="0">
                <a:solidFill>
                  <a:srgbClr val="374151"/>
                </a:solidFill>
                <a:latin typeface="Montserrat" pitchFamily="34" charset="0"/>
                <a:ea typeface="Montserrat" pitchFamily="34" charset="-122"/>
                <a:cs typeface="Montserrat" pitchFamily="34" charset="-120"/>
              </a:rPr>
              <a:t>This name captures the vital role and expertise of an escrow officer in handling complex transactions with precision and efficiency. Just like a superhero, the "Transaction Titan" possesses incredible attention to detail, superhuman organizational skills, and the ability to navigate intricate legal and financial processes. </a:t>
            </a:r>
            <a:endParaRPr lang="en-US" dirty="0"/>
          </a:p>
        </p:txBody>
      </p:sp>
      <p:sp>
        <p:nvSpPr>
          <p:cNvPr id="27" name="Object 26"/>
          <p:cNvSpPr/>
          <p:nvPr/>
        </p:nvSpPr>
        <p:spPr>
          <a:xfrm>
            <a:off x="5613462" y="4142339"/>
            <a:ext cx="2378213" cy="2237815"/>
          </a:xfrm>
          <a:prstGeom prst="rect">
            <a:avLst/>
          </a:prstGeom>
          <a:noFill/>
          <a:ln w="25400">
            <a:solidFill>
              <a:srgbClr val="FFFFFF"/>
            </a:solidFill>
            <a:prstDash val="solid"/>
            <a:miter lim="800000"/>
          </a:ln>
        </p:spPr>
      </p:sp>
      <p:sp>
        <p:nvSpPr>
          <p:cNvPr id="28" name="Object 27"/>
          <p:cNvSpPr/>
          <p:nvPr/>
        </p:nvSpPr>
        <p:spPr>
          <a:xfrm>
            <a:off x="5899140" y="4391862"/>
            <a:ext cx="2092194" cy="326150"/>
          </a:xfrm>
          <a:prstGeom prst="rect">
            <a:avLst/>
          </a:prstGeom>
          <a:noFill/>
        </p:spPr>
        <p:txBody>
          <a:bodyPr wrap="square" lIns="0" tIns="0" rIns="0" bIns="0" rtlCol="0" anchor="t"/>
          <a:lstStyle/>
          <a:p>
            <a:pPr algn="l">
              <a:lnSpc>
                <a:spcPts val="1286"/>
              </a:lnSpc>
              <a:buNone/>
            </a:pPr>
            <a:r>
              <a:rPr lang="en-US" sz="1020" dirty="0">
                <a:solidFill>
                  <a:srgbClr val="2A2921"/>
                </a:solidFill>
                <a:latin typeface="Montserrat" pitchFamily="34" charset="0"/>
                <a:ea typeface="Montserrat" pitchFamily="34" charset="-122"/>
                <a:cs typeface="Montserrat" pitchFamily="34" charset="-120"/>
              </a:rPr>
              <a:t>Elizabeth Best- Real Estate Attorney </a:t>
            </a:r>
            <a:endParaRPr lang="en-US" dirty="0"/>
          </a:p>
        </p:txBody>
      </p:sp>
      <p:sp>
        <p:nvSpPr>
          <p:cNvPr id="29" name="Object 28"/>
          <p:cNvSpPr/>
          <p:nvPr/>
        </p:nvSpPr>
        <p:spPr>
          <a:xfrm>
            <a:off x="5899140" y="4788241"/>
            <a:ext cx="2092194" cy="163075"/>
          </a:xfrm>
          <a:prstGeom prst="rect">
            <a:avLst/>
          </a:prstGeom>
          <a:noFill/>
        </p:spPr>
        <p:txBody>
          <a:bodyPr wrap="square" lIns="0" tIns="0" rIns="0" bIns="0" rtlCol="0" anchor="t"/>
          <a:lstStyle/>
          <a:p>
            <a:pPr algn="l">
              <a:lnSpc>
                <a:spcPts val="1286"/>
              </a:lnSpc>
              <a:spcBef>
                <a:spcPts val="543"/>
              </a:spcBef>
              <a:buNone/>
            </a:pPr>
            <a:r>
              <a:rPr lang="en-US" sz="1020" dirty="0">
                <a:solidFill>
                  <a:srgbClr val="374151"/>
                </a:solidFill>
                <a:latin typeface="Montserrat" pitchFamily="34" charset="0"/>
                <a:ea typeface="Montserrat" pitchFamily="34" charset="-122"/>
                <a:cs typeface="Montserrat" pitchFamily="34" charset="-120"/>
              </a:rPr>
              <a:t>"Legal Luminary"</a:t>
            </a:r>
            <a:endParaRPr lang="en-US" dirty="0"/>
          </a:p>
        </p:txBody>
      </p:sp>
      <p:sp>
        <p:nvSpPr>
          <p:cNvPr id="30" name="Object 29"/>
          <p:cNvSpPr/>
          <p:nvPr/>
        </p:nvSpPr>
        <p:spPr>
          <a:xfrm>
            <a:off x="5899140" y="5024521"/>
            <a:ext cx="2092194" cy="666583"/>
          </a:xfrm>
          <a:prstGeom prst="rect">
            <a:avLst/>
          </a:prstGeom>
          <a:noFill/>
        </p:spPr>
        <p:txBody>
          <a:bodyPr wrap="square" lIns="0" tIns="0" rIns="0" bIns="0" rtlCol="0" anchor="t"/>
          <a:lstStyle/>
          <a:p>
            <a:pPr algn="l">
              <a:lnSpc>
                <a:spcPts val="1050"/>
              </a:lnSpc>
              <a:spcBef>
                <a:spcPts val="565"/>
              </a:spcBef>
              <a:buNone/>
            </a:pPr>
            <a:r>
              <a:rPr lang="en-US" sz="750" dirty="0">
                <a:solidFill>
                  <a:srgbClr val="374151"/>
                </a:solidFill>
                <a:latin typeface="Montserrat" pitchFamily="34" charset="0"/>
                <a:ea typeface="Montserrat" pitchFamily="34" charset="-122"/>
                <a:cs typeface="Montserrat" pitchFamily="34" charset="-120"/>
              </a:rPr>
              <a:t>Just like a superhero, the "Legal Luminary" possesses exceptional knowledge and legal prowess, guiding clients through complex real estate transactions with wisdom and clarity. </a:t>
            </a:r>
            <a:endParaRPr lang="en-US" dirty="0"/>
          </a:p>
        </p:txBody>
      </p:sp>
      <p:sp>
        <p:nvSpPr>
          <p:cNvPr id="31" name="Object 30"/>
          <p:cNvSpPr/>
          <p:nvPr/>
        </p:nvSpPr>
        <p:spPr>
          <a:xfrm>
            <a:off x="5899140" y="5719672"/>
            <a:ext cx="2092194" cy="399950"/>
          </a:xfrm>
          <a:prstGeom prst="rect">
            <a:avLst/>
          </a:prstGeom>
          <a:noFill/>
        </p:spPr>
        <p:txBody>
          <a:bodyPr wrap="square" lIns="0" tIns="0" rIns="0" bIns="0" rtlCol="0" anchor="t"/>
          <a:lstStyle/>
          <a:p>
            <a:pPr algn="l">
              <a:lnSpc>
                <a:spcPts val="1050"/>
              </a:lnSpc>
              <a:spcBef>
                <a:spcPts val="221"/>
              </a:spcBef>
              <a:buNone/>
            </a:pPr>
            <a:r>
              <a:rPr lang="en-US" sz="750" dirty="0">
                <a:solidFill>
                  <a:srgbClr val="374151"/>
                </a:solidFill>
                <a:latin typeface="Montserrat" pitchFamily="34" charset="0"/>
                <a:ea typeface="Montserrat" pitchFamily="34" charset="-122"/>
                <a:cs typeface="Montserrat" pitchFamily="34" charset="-120"/>
              </a:rPr>
              <a:t>They shine a light on legal matters, protecting the rights and interests of buyers, sellers, and investors.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Insurance Q&amp;A</a:t>
            </a:r>
            <a:endParaRPr lang="en-US" dirty="0"/>
          </a:p>
        </p:txBody>
      </p:sp>
      <p:pic>
        <p:nvPicPr>
          <p:cNvPr id="3" name="Object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569" y="1505057"/>
            <a:ext cx="3656686" cy="2371132"/>
          </a:xfrm>
          <a:prstGeom prst="rect">
            <a:avLst/>
          </a:prstGeom>
        </p:spPr>
      </p:pic>
      <p:sp>
        <p:nvSpPr>
          <p:cNvPr id="4" name="Object 3"/>
          <p:cNvSpPr/>
          <p:nvPr/>
        </p:nvSpPr>
        <p:spPr>
          <a:xfrm>
            <a:off x="947501" y="1926396"/>
            <a:ext cx="2943441" cy="979044"/>
          </a:xfrm>
          <a:prstGeom prst="rect">
            <a:avLst/>
          </a:prstGeom>
          <a:noFill/>
        </p:spPr>
        <p:txBody>
          <a:bodyPr wrap="square" lIns="0" tIns="0" rIns="0" bIns="0" rtlCol="0" anchor="t"/>
          <a:lstStyle/>
          <a:p>
            <a:pPr algn="l">
              <a:lnSpc>
                <a:spcPts val="1927"/>
              </a:lnSpc>
              <a:buNone/>
            </a:pPr>
            <a:r>
              <a:rPr lang="en-US" sz="1530" dirty="0">
                <a:solidFill>
                  <a:srgbClr val="2A2921"/>
                </a:solidFill>
                <a:latin typeface="Montserrat" pitchFamily="34" charset="0"/>
                <a:ea typeface="Montserrat" pitchFamily="34" charset="-122"/>
                <a:cs typeface="Montserrat" pitchFamily="34" charset="-120"/>
              </a:rPr>
              <a:t>In the event of a claim, how is loss of rental income calculated, and how long is the landlord covered?</a:t>
            </a:r>
            <a:endParaRPr lang="en-US" dirty="0"/>
          </a:p>
        </p:txBody>
      </p:sp>
      <p:sp>
        <p:nvSpPr>
          <p:cNvPr id="5" name="Object 4"/>
          <p:cNvSpPr/>
          <p:nvPr/>
        </p:nvSpPr>
        <p:spPr>
          <a:xfrm>
            <a:off x="3371007" y="3271317"/>
            <a:ext cx="481845"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Kevin</a:t>
            </a:r>
            <a:endParaRPr lang="en-US" dirty="0"/>
          </a:p>
        </p:txBody>
      </p:sp>
      <p:pic>
        <p:nvPicPr>
          <p:cNvPr id="6" name="Object 5" descr="preencoded.png"/>
          <p:cNvPicPr>
            <a:picLocks noChangeAspect="1"/>
          </p:cNvPicPr>
          <p:nvPr/>
        </p:nvPicPr>
        <p:blipFill>
          <a:blip r:embed="rId5"/>
          <a:stretch>
            <a:fillRect/>
          </a:stretch>
        </p:blipFill>
        <p:spPr>
          <a:xfrm>
            <a:off x="285679" y="1333167"/>
            <a:ext cx="3999499" cy="2713946"/>
          </a:xfrm>
          <a:prstGeom prst="rect">
            <a:avLst/>
          </a:prstGeom>
        </p:spPr>
      </p:pic>
      <p:pic>
        <p:nvPicPr>
          <p:cNvPr id="7" name="Object 6" descr="preencoded.png"/>
          <p:cNvPicPr>
            <a:picLocks noChangeAspect="1"/>
          </p:cNvPicPr>
          <p:nvPr/>
        </p:nvPicPr>
        <p:blipFill>
          <a:blip r:embed="rId6"/>
          <a:stretch>
            <a:fillRect/>
          </a:stretch>
        </p:blipFill>
        <p:spPr>
          <a:xfrm>
            <a:off x="285679" y="1333167"/>
            <a:ext cx="3999499" cy="2713946"/>
          </a:xfrm>
          <a:prstGeom prst="rect">
            <a:avLst/>
          </a:prstGeom>
        </p:spPr>
      </p:pic>
      <p:pic>
        <p:nvPicPr>
          <p:cNvPr id="8" name="Object 7"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66615" y="1505057"/>
            <a:ext cx="3656686" cy="2371132"/>
          </a:xfrm>
          <a:prstGeom prst="rect">
            <a:avLst/>
          </a:prstGeom>
        </p:spPr>
      </p:pic>
      <p:sp>
        <p:nvSpPr>
          <p:cNvPr id="9" name="Object 8"/>
          <p:cNvSpPr/>
          <p:nvPr/>
        </p:nvSpPr>
        <p:spPr>
          <a:xfrm>
            <a:off x="4870819" y="1802602"/>
            <a:ext cx="2692044" cy="1223805"/>
          </a:xfrm>
          <a:prstGeom prst="rect">
            <a:avLst/>
          </a:prstGeom>
          <a:noFill/>
        </p:spPr>
        <p:txBody>
          <a:bodyPr wrap="square" lIns="0" tIns="0" rIns="0" bIns="0" rtlCol="0" anchor="t"/>
          <a:lstStyle/>
          <a:p>
            <a:pPr algn="l">
              <a:lnSpc>
                <a:spcPts val="1927"/>
              </a:lnSpc>
              <a:buNone/>
            </a:pPr>
            <a:r>
              <a:rPr lang="en-US" sz="1530" dirty="0">
                <a:solidFill>
                  <a:srgbClr val="2A2921"/>
                </a:solidFill>
                <a:latin typeface="Montserrat" pitchFamily="34" charset="0"/>
                <a:ea typeface="Montserrat" pitchFamily="34" charset="-122"/>
                <a:cs typeface="Montserrat" pitchFamily="34" charset="-120"/>
              </a:rPr>
              <a:t>What are the coverage and price differences between a homeowner’s and a landlord’s business owner’s policy (BOP)?</a:t>
            </a:r>
            <a:endParaRPr lang="en-US" dirty="0"/>
          </a:p>
        </p:txBody>
      </p:sp>
      <p:sp>
        <p:nvSpPr>
          <p:cNvPr id="10" name="Object 9"/>
          <p:cNvSpPr/>
          <p:nvPr/>
        </p:nvSpPr>
        <p:spPr>
          <a:xfrm>
            <a:off x="7180055" y="3271317"/>
            <a:ext cx="481845"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Kevin</a:t>
            </a:r>
            <a:endParaRPr lang="en-US" dirty="0"/>
          </a:p>
        </p:txBody>
      </p:sp>
      <p:pic>
        <p:nvPicPr>
          <p:cNvPr id="11" name="Object 10" descr="preencoded.png"/>
          <p:cNvPicPr>
            <a:picLocks noChangeAspect="1"/>
          </p:cNvPicPr>
          <p:nvPr/>
        </p:nvPicPr>
        <p:blipFill>
          <a:blip r:embed="rId7"/>
          <a:stretch>
            <a:fillRect/>
          </a:stretch>
        </p:blipFill>
        <p:spPr>
          <a:xfrm>
            <a:off x="4094726" y="1333167"/>
            <a:ext cx="3999501" cy="2713946"/>
          </a:xfrm>
          <a:prstGeom prst="rect">
            <a:avLst/>
          </a:prstGeom>
        </p:spPr>
      </p:pic>
      <p:pic>
        <p:nvPicPr>
          <p:cNvPr id="12" name="Object 11" descr="preencoded.png"/>
          <p:cNvPicPr>
            <a:picLocks noChangeAspect="1"/>
          </p:cNvPicPr>
          <p:nvPr/>
        </p:nvPicPr>
        <p:blipFill>
          <a:blip r:embed="rId8"/>
          <a:stretch>
            <a:fillRect/>
          </a:stretch>
        </p:blipFill>
        <p:spPr>
          <a:xfrm>
            <a:off x="4094726" y="1333167"/>
            <a:ext cx="3999501" cy="2713946"/>
          </a:xfrm>
          <a:prstGeom prst="rect">
            <a:avLst/>
          </a:prstGeom>
        </p:spPr>
      </p:pic>
      <p:pic>
        <p:nvPicPr>
          <p:cNvPr id="13" name="Object 1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75664" y="1505057"/>
            <a:ext cx="3656686" cy="2371132"/>
          </a:xfrm>
          <a:prstGeom prst="rect">
            <a:avLst/>
          </a:prstGeom>
        </p:spPr>
      </p:pic>
      <p:sp>
        <p:nvSpPr>
          <p:cNvPr id="14" name="Object 13"/>
          <p:cNvSpPr/>
          <p:nvPr/>
        </p:nvSpPr>
        <p:spPr>
          <a:xfrm>
            <a:off x="8637015" y="1926396"/>
            <a:ext cx="2786318" cy="979044"/>
          </a:xfrm>
          <a:prstGeom prst="rect">
            <a:avLst/>
          </a:prstGeom>
          <a:noFill/>
        </p:spPr>
        <p:txBody>
          <a:bodyPr wrap="square" lIns="0" tIns="0" rIns="0" bIns="0" rtlCol="0" anchor="t"/>
          <a:lstStyle/>
          <a:p>
            <a:pPr algn="l">
              <a:lnSpc>
                <a:spcPts val="1927"/>
              </a:lnSpc>
              <a:buNone/>
            </a:pPr>
            <a:r>
              <a:rPr lang="en-US" sz="1530" dirty="0">
                <a:solidFill>
                  <a:srgbClr val="2A2921"/>
                </a:solidFill>
                <a:latin typeface="Montserrat" pitchFamily="34" charset="0"/>
                <a:ea typeface="Montserrat" pitchFamily="34" charset="-122"/>
                <a:cs typeface="Montserrat" pitchFamily="34" charset="-120"/>
              </a:rPr>
              <a:t>Do insurance companies care if you are doing short term (VRBO, Air BnB) vs long term rentals?</a:t>
            </a:r>
            <a:endParaRPr lang="en-US" dirty="0"/>
          </a:p>
        </p:txBody>
      </p:sp>
      <p:sp>
        <p:nvSpPr>
          <p:cNvPr id="15" name="Object 14"/>
          <p:cNvSpPr/>
          <p:nvPr/>
        </p:nvSpPr>
        <p:spPr>
          <a:xfrm>
            <a:off x="10989102" y="3271317"/>
            <a:ext cx="481845"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Kevin</a:t>
            </a:r>
            <a:endParaRPr lang="en-US" dirty="0"/>
          </a:p>
        </p:txBody>
      </p:sp>
      <p:pic>
        <p:nvPicPr>
          <p:cNvPr id="16" name="Object 15" descr="preencoded.png"/>
          <p:cNvPicPr>
            <a:picLocks noChangeAspect="1"/>
          </p:cNvPicPr>
          <p:nvPr/>
        </p:nvPicPr>
        <p:blipFill>
          <a:blip r:embed="rId9"/>
          <a:stretch>
            <a:fillRect/>
          </a:stretch>
        </p:blipFill>
        <p:spPr>
          <a:xfrm>
            <a:off x="7903774" y="1333167"/>
            <a:ext cx="3999499" cy="2713946"/>
          </a:xfrm>
          <a:prstGeom prst="rect">
            <a:avLst/>
          </a:prstGeom>
        </p:spPr>
      </p:pic>
      <p:pic>
        <p:nvPicPr>
          <p:cNvPr id="17" name="Object 16" descr="preencoded.png"/>
          <p:cNvPicPr>
            <a:picLocks noChangeAspect="1"/>
          </p:cNvPicPr>
          <p:nvPr/>
        </p:nvPicPr>
        <p:blipFill>
          <a:blip r:embed="rId10"/>
          <a:stretch>
            <a:fillRect/>
          </a:stretch>
        </p:blipFill>
        <p:spPr>
          <a:xfrm>
            <a:off x="7903774" y="1333167"/>
            <a:ext cx="3999499" cy="2713946"/>
          </a:xfrm>
          <a:prstGeom prst="rect">
            <a:avLst/>
          </a:prstGeom>
        </p:spPr>
      </p:pic>
      <p:pic>
        <p:nvPicPr>
          <p:cNvPr id="18" name="Object 17"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569" y="4028551"/>
            <a:ext cx="3656686" cy="2371132"/>
          </a:xfrm>
          <a:prstGeom prst="rect">
            <a:avLst/>
          </a:prstGeom>
        </p:spPr>
      </p:pic>
      <p:sp>
        <p:nvSpPr>
          <p:cNvPr id="19" name="Object 18"/>
          <p:cNvSpPr/>
          <p:nvPr/>
        </p:nvSpPr>
        <p:spPr>
          <a:xfrm>
            <a:off x="1080817" y="4288898"/>
            <a:ext cx="2650145" cy="1305194"/>
          </a:xfrm>
          <a:prstGeom prst="rect">
            <a:avLst/>
          </a:prstGeom>
          <a:noFill/>
        </p:spPr>
        <p:txBody>
          <a:bodyPr wrap="square" lIns="0" tIns="0" rIns="0" bIns="0" rtlCol="0" anchor="t"/>
          <a:lstStyle/>
          <a:p>
            <a:pPr algn="l">
              <a:lnSpc>
                <a:spcPts val="2570"/>
              </a:lnSpc>
              <a:buNone/>
            </a:pPr>
            <a:r>
              <a:rPr lang="en-US" sz="2040" dirty="0">
                <a:solidFill>
                  <a:srgbClr val="2A2921"/>
                </a:solidFill>
                <a:latin typeface="Montserrat" pitchFamily="34" charset="0"/>
                <a:ea typeface="Montserrat" pitchFamily="34" charset="-122"/>
                <a:cs typeface="Montserrat" pitchFamily="34" charset="-120"/>
              </a:rPr>
              <a:t>Will a claim on my rental property affect my personal insurance rates? </a:t>
            </a:r>
            <a:endParaRPr lang="en-US" dirty="0"/>
          </a:p>
        </p:txBody>
      </p:sp>
      <p:sp>
        <p:nvSpPr>
          <p:cNvPr id="20" name="Object 19"/>
          <p:cNvSpPr/>
          <p:nvPr/>
        </p:nvSpPr>
        <p:spPr>
          <a:xfrm>
            <a:off x="3371007" y="5794811"/>
            <a:ext cx="481845"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Kevin</a:t>
            </a:r>
            <a:endParaRPr lang="en-US" dirty="0"/>
          </a:p>
        </p:txBody>
      </p:sp>
      <p:pic>
        <p:nvPicPr>
          <p:cNvPr id="21" name="Object 20" descr="preencoded.png"/>
          <p:cNvPicPr>
            <a:picLocks noChangeAspect="1"/>
          </p:cNvPicPr>
          <p:nvPr/>
        </p:nvPicPr>
        <p:blipFill>
          <a:blip r:embed="rId11"/>
          <a:stretch>
            <a:fillRect/>
          </a:stretch>
        </p:blipFill>
        <p:spPr>
          <a:xfrm>
            <a:off x="285679" y="3856661"/>
            <a:ext cx="3999499" cy="2713946"/>
          </a:xfrm>
          <a:prstGeom prst="rect">
            <a:avLst/>
          </a:prstGeom>
        </p:spPr>
      </p:pic>
      <p:pic>
        <p:nvPicPr>
          <p:cNvPr id="22" name="Object 21" descr="preencoded.png"/>
          <p:cNvPicPr>
            <a:picLocks noChangeAspect="1"/>
          </p:cNvPicPr>
          <p:nvPr/>
        </p:nvPicPr>
        <p:blipFill>
          <a:blip r:embed="rId12"/>
          <a:stretch>
            <a:fillRect/>
          </a:stretch>
        </p:blipFill>
        <p:spPr>
          <a:xfrm>
            <a:off x="285679" y="3856661"/>
            <a:ext cx="3999499" cy="2713946"/>
          </a:xfrm>
          <a:prstGeom prst="rect">
            <a:avLst/>
          </a:prstGeom>
        </p:spPr>
      </p:pic>
      <p:pic>
        <p:nvPicPr>
          <p:cNvPr id="23" name="Object 2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66615" y="4028551"/>
            <a:ext cx="3656686" cy="2371132"/>
          </a:xfrm>
          <a:prstGeom prst="rect">
            <a:avLst/>
          </a:prstGeom>
        </p:spPr>
      </p:pic>
      <p:sp>
        <p:nvSpPr>
          <p:cNvPr id="24" name="Object 23"/>
          <p:cNvSpPr/>
          <p:nvPr/>
        </p:nvSpPr>
        <p:spPr>
          <a:xfrm>
            <a:off x="4837490" y="4449890"/>
            <a:ext cx="2765368" cy="979044"/>
          </a:xfrm>
          <a:prstGeom prst="rect">
            <a:avLst/>
          </a:prstGeom>
          <a:noFill/>
        </p:spPr>
        <p:txBody>
          <a:bodyPr wrap="square" lIns="0" tIns="0" rIns="0" bIns="0" rtlCol="0" anchor="t"/>
          <a:lstStyle/>
          <a:p>
            <a:pPr algn="l">
              <a:lnSpc>
                <a:spcPts val="1927"/>
              </a:lnSpc>
              <a:buNone/>
            </a:pPr>
            <a:r>
              <a:rPr lang="en-US" sz="1530" dirty="0">
                <a:solidFill>
                  <a:srgbClr val="2A2921"/>
                </a:solidFill>
                <a:latin typeface="Montserrat" pitchFamily="34" charset="0"/>
                <a:ea typeface="Montserrat" pitchFamily="34" charset="-122"/>
                <a:cs typeface="Montserrat" pitchFamily="34" charset="-120"/>
              </a:rPr>
              <a:t>Do condos or townhomes need different coverages than a single-family residence? </a:t>
            </a:r>
            <a:endParaRPr lang="en-US" dirty="0"/>
          </a:p>
        </p:txBody>
      </p:sp>
      <p:sp>
        <p:nvSpPr>
          <p:cNvPr id="25" name="Object 24"/>
          <p:cNvSpPr/>
          <p:nvPr/>
        </p:nvSpPr>
        <p:spPr>
          <a:xfrm>
            <a:off x="7180055" y="5794811"/>
            <a:ext cx="481845"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Kevin</a:t>
            </a:r>
            <a:endParaRPr lang="en-US" dirty="0"/>
          </a:p>
        </p:txBody>
      </p:sp>
      <p:pic>
        <p:nvPicPr>
          <p:cNvPr id="26" name="Object 25" descr="preencoded.png"/>
          <p:cNvPicPr>
            <a:picLocks noChangeAspect="1"/>
          </p:cNvPicPr>
          <p:nvPr/>
        </p:nvPicPr>
        <p:blipFill>
          <a:blip r:embed="rId13"/>
          <a:stretch>
            <a:fillRect/>
          </a:stretch>
        </p:blipFill>
        <p:spPr>
          <a:xfrm>
            <a:off x="4094726" y="3856661"/>
            <a:ext cx="3999501" cy="2713946"/>
          </a:xfrm>
          <a:prstGeom prst="rect">
            <a:avLst/>
          </a:prstGeom>
        </p:spPr>
      </p:pic>
      <p:pic>
        <p:nvPicPr>
          <p:cNvPr id="27" name="Object 26" descr="preencoded.png"/>
          <p:cNvPicPr>
            <a:picLocks noChangeAspect="1"/>
          </p:cNvPicPr>
          <p:nvPr/>
        </p:nvPicPr>
        <p:blipFill>
          <a:blip r:embed="rId14"/>
          <a:stretch>
            <a:fillRect/>
          </a:stretch>
        </p:blipFill>
        <p:spPr>
          <a:xfrm>
            <a:off x="4094726" y="3856661"/>
            <a:ext cx="3999501" cy="2713946"/>
          </a:xfrm>
          <a:prstGeom prst="rect">
            <a:avLst/>
          </a:prstGeom>
        </p:spPr>
      </p:pic>
      <p:pic>
        <p:nvPicPr>
          <p:cNvPr id="28" name="Object 27"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75664" y="4028551"/>
            <a:ext cx="3656686" cy="2371132"/>
          </a:xfrm>
          <a:prstGeom prst="rect">
            <a:avLst/>
          </a:prstGeom>
        </p:spPr>
      </p:pic>
      <p:sp>
        <p:nvSpPr>
          <p:cNvPr id="29" name="Object 28"/>
          <p:cNvSpPr/>
          <p:nvPr/>
        </p:nvSpPr>
        <p:spPr>
          <a:xfrm>
            <a:off x="8613209" y="4450783"/>
            <a:ext cx="2838693" cy="978895"/>
          </a:xfrm>
          <a:prstGeom prst="rect">
            <a:avLst/>
          </a:prstGeom>
          <a:noFill/>
        </p:spPr>
        <p:txBody>
          <a:bodyPr wrap="square" lIns="0" tIns="0" rIns="0" bIns="0" rtlCol="0" anchor="t"/>
          <a:lstStyle/>
          <a:p>
            <a:pPr algn="l">
              <a:lnSpc>
                <a:spcPts val="2570"/>
              </a:lnSpc>
              <a:buNone/>
            </a:pPr>
            <a:r>
              <a:rPr lang="en-US" sz="2040" dirty="0">
                <a:solidFill>
                  <a:srgbClr val="2A2921"/>
                </a:solidFill>
                <a:latin typeface="Montserrat" pitchFamily="34" charset="0"/>
                <a:ea typeface="Montserrat" pitchFamily="34" charset="-122"/>
                <a:cs typeface="Montserrat" pitchFamily="34" charset="-120"/>
              </a:rPr>
              <a:t>What types of perils are not covered by a landlord’s BOP? </a:t>
            </a:r>
            <a:endParaRPr lang="en-US" dirty="0"/>
          </a:p>
        </p:txBody>
      </p:sp>
      <p:sp>
        <p:nvSpPr>
          <p:cNvPr id="30" name="Object 29"/>
          <p:cNvSpPr/>
          <p:nvPr/>
        </p:nvSpPr>
        <p:spPr>
          <a:xfrm>
            <a:off x="10989102" y="5794811"/>
            <a:ext cx="481845"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Kevin</a:t>
            </a:r>
            <a:endParaRPr lang="en-US" dirty="0"/>
          </a:p>
        </p:txBody>
      </p:sp>
      <p:pic>
        <p:nvPicPr>
          <p:cNvPr id="31" name="Object 30" descr="preencoded.png"/>
          <p:cNvPicPr>
            <a:picLocks noChangeAspect="1"/>
          </p:cNvPicPr>
          <p:nvPr/>
        </p:nvPicPr>
        <p:blipFill>
          <a:blip r:embed="rId15"/>
          <a:stretch>
            <a:fillRect/>
          </a:stretch>
        </p:blipFill>
        <p:spPr>
          <a:xfrm>
            <a:off x="7903774" y="3856661"/>
            <a:ext cx="3999499" cy="2713946"/>
          </a:xfrm>
          <a:prstGeom prst="rect">
            <a:avLst/>
          </a:prstGeom>
        </p:spPr>
      </p:pic>
      <p:pic>
        <p:nvPicPr>
          <p:cNvPr id="32" name="Object 31" descr="preencoded.png"/>
          <p:cNvPicPr>
            <a:picLocks noChangeAspect="1"/>
          </p:cNvPicPr>
          <p:nvPr/>
        </p:nvPicPr>
        <p:blipFill>
          <a:blip r:embed="rId16"/>
          <a:stretch>
            <a:fillRect/>
          </a:stretch>
        </p:blipFill>
        <p:spPr>
          <a:xfrm>
            <a:off x="7903774" y="3856661"/>
            <a:ext cx="3999499" cy="271394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VRBO Q&amp;A</a:t>
            </a:r>
            <a:endParaRPr lang="en-US" dirty="0"/>
          </a:p>
        </p:txBody>
      </p:sp>
      <p:pic>
        <p:nvPicPr>
          <p:cNvPr id="3" name="Object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569" y="1505057"/>
            <a:ext cx="3656686" cy="2371132"/>
          </a:xfrm>
          <a:prstGeom prst="rect">
            <a:avLst/>
          </a:prstGeom>
        </p:spPr>
      </p:pic>
      <p:sp>
        <p:nvSpPr>
          <p:cNvPr id="4" name="Object 3"/>
          <p:cNvSpPr/>
          <p:nvPr/>
        </p:nvSpPr>
        <p:spPr>
          <a:xfrm>
            <a:off x="957023" y="1927289"/>
            <a:ext cx="2922492" cy="978895"/>
          </a:xfrm>
          <a:prstGeom prst="rect">
            <a:avLst/>
          </a:prstGeom>
          <a:noFill/>
        </p:spPr>
        <p:txBody>
          <a:bodyPr wrap="square" lIns="0" tIns="0" rIns="0" bIns="0" rtlCol="0" anchor="t"/>
          <a:lstStyle/>
          <a:p>
            <a:pPr algn="l">
              <a:lnSpc>
                <a:spcPts val="2570"/>
              </a:lnSpc>
              <a:buNone/>
            </a:pPr>
            <a:r>
              <a:rPr lang="en-US" sz="2040" dirty="0">
                <a:solidFill>
                  <a:srgbClr val="222222"/>
                </a:solidFill>
                <a:latin typeface="Montserrat" pitchFamily="34" charset="0"/>
                <a:ea typeface="Montserrat" pitchFamily="34" charset="-122"/>
                <a:cs typeface="Montserrat" pitchFamily="34" charset="-120"/>
              </a:rPr>
              <a:t>How do I get started with listing my home on VRBO?</a:t>
            </a:r>
            <a:r>
              <a:rPr lang="en-US" sz="2040" b="1" dirty="0">
                <a:solidFill>
                  <a:srgbClr val="2A2921"/>
                </a:solidFill>
                <a:latin typeface="Montserrat" pitchFamily="34" charset="0"/>
                <a:ea typeface="Montserrat" pitchFamily="34" charset="-122"/>
                <a:cs typeface="Montserrat" pitchFamily="34" charset="-120"/>
              </a:rPr>
              <a:t>?</a:t>
            </a:r>
            <a:endParaRPr lang="en-US" dirty="0"/>
          </a:p>
        </p:txBody>
      </p:sp>
      <p:sp>
        <p:nvSpPr>
          <p:cNvPr id="5" name="Object 4"/>
          <p:cNvSpPr/>
          <p:nvPr/>
        </p:nvSpPr>
        <p:spPr>
          <a:xfrm>
            <a:off x="3066283" y="3271317"/>
            <a:ext cx="817041"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Christian </a:t>
            </a:r>
            <a:endParaRPr lang="en-US" dirty="0"/>
          </a:p>
        </p:txBody>
      </p:sp>
      <p:pic>
        <p:nvPicPr>
          <p:cNvPr id="6" name="Object 5" descr="preencoded.png"/>
          <p:cNvPicPr>
            <a:picLocks noChangeAspect="1"/>
          </p:cNvPicPr>
          <p:nvPr/>
        </p:nvPicPr>
        <p:blipFill>
          <a:blip r:embed="rId5"/>
          <a:stretch>
            <a:fillRect/>
          </a:stretch>
        </p:blipFill>
        <p:spPr>
          <a:xfrm>
            <a:off x="285679" y="1333167"/>
            <a:ext cx="3999499" cy="2713946"/>
          </a:xfrm>
          <a:prstGeom prst="rect">
            <a:avLst/>
          </a:prstGeom>
        </p:spPr>
      </p:pic>
      <p:pic>
        <p:nvPicPr>
          <p:cNvPr id="7" name="Object 6" descr="preencoded.png"/>
          <p:cNvPicPr>
            <a:picLocks noChangeAspect="1"/>
          </p:cNvPicPr>
          <p:nvPr/>
        </p:nvPicPr>
        <p:blipFill>
          <a:blip r:embed="rId6"/>
          <a:stretch>
            <a:fillRect/>
          </a:stretch>
        </p:blipFill>
        <p:spPr>
          <a:xfrm>
            <a:off x="285679" y="1333167"/>
            <a:ext cx="3999499" cy="2713946"/>
          </a:xfrm>
          <a:prstGeom prst="rect">
            <a:avLst/>
          </a:prstGeom>
        </p:spPr>
      </p:pic>
      <p:pic>
        <p:nvPicPr>
          <p:cNvPr id="8" name="Object 7"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66615" y="1505057"/>
            <a:ext cx="3656686" cy="2371132"/>
          </a:xfrm>
          <a:prstGeom prst="rect">
            <a:avLst/>
          </a:prstGeom>
        </p:spPr>
      </p:pic>
      <p:sp>
        <p:nvSpPr>
          <p:cNvPr id="9" name="Object 8"/>
          <p:cNvSpPr/>
          <p:nvPr/>
        </p:nvSpPr>
        <p:spPr>
          <a:xfrm>
            <a:off x="4708935" y="1845900"/>
            <a:ext cx="3048190" cy="1141524"/>
          </a:xfrm>
          <a:prstGeom prst="rect">
            <a:avLst/>
          </a:prstGeom>
          <a:noFill/>
        </p:spPr>
        <p:txBody>
          <a:bodyPr wrap="square" lIns="0" tIns="0" rIns="0" bIns="0" rtlCol="0" anchor="t"/>
          <a:lstStyle/>
          <a:p>
            <a:pPr algn="l">
              <a:lnSpc>
                <a:spcPts val="2249"/>
              </a:lnSpc>
              <a:buNone/>
            </a:pPr>
            <a:r>
              <a:rPr lang="en-US" sz="1785" dirty="0">
                <a:solidFill>
                  <a:srgbClr val="222222"/>
                </a:solidFill>
                <a:latin typeface="Montserrat" pitchFamily="34" charset="0"/>
                <a:ea typeface="Montserrat" pitchFamily="34" charset="-122"/>
                <a:cs typeface="Montserrat" pitchFamily="34" charset="-120"/>
              </a:rPr>
              <a:t>What are the key factors to consider before turning my home into a vacation rental?</a:t>
            </a:r>
            <a:endParaRPr lang="en-US" dirty="0"/>
          </a:p>
        </p:txBody>
      </p:sp>
      <p:sp>
        <p:nvSpPr>
          <p:cNvPr id="10" name="Object 9"/>
          <p:cNvSpPr/>
          <p:nvPr/>
        </p:nvSpPr>
        <p:spPr>
          <a:xfrm>
            <a:off x="6922944" y="3271317"/>
            <a:ext cx="764666"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Christian</a:t>
            </a:r>
            <a:endParaRPr lang="en-US" dirty="0"/>
          </a:p>
        </p:txBody>
      </p:sp>
      <p:pic>
        <p:nvPicPr>
          <p:cNvPr id="11" name="Object 10" descr="preencoded.png"/>
          <p:cNvPicPr>
            <a:picLocks noChangeAspect="1"/>
          </p:cNvPicPr>
          <p:nvPr/>
        </p:nvPicPr>
        <p:blipFill>
          <a:blip r:embed="rId7"/>
          <a:stretch>
            <a:fillRect/>
          </a:stretch>
        </p:blipFill>
        <p:spPr>
          <a:xfrm>
            <a:off x="4094726" y="1333167"/>
            <a:ext cx="3999501" cy="2713946"/>
          </a:xfrm>
          <a:prstGeom prst="rect">
            <a:avLst/>
          </a:prstGeom>
        </p:spPr>
      </p:pic>
      <p:pic>
        <p:nvPicPr>
          <p:cNvPr id="12" name="Object 11" descr="preencoded.png"/>
          <p:cNvPicPr>
            <a:picLocks noChangeAspect="1"/>
          </p:cNvPicPr>
          <p:nvPr/>
        </p:nvPicPr>
        <p:blipFill>
          <a:blip r:embed="rId8"/>
          <a:stretch>
            <a:fillRect/>
          </a:stretch>
        </p:blipFill>
        <p:spPr>
          <a:xfrm>
            <a:off x="4094726" y="1333167"/>
            <a:ext cx="3999501" cy="2713946"/>
          </a:xfrm>
          <a:prstGeom prst="rect">
            <a:avLst/>
          </a:prstGeom>
        </p:spPr>
      </p:pic>
      <p:pic>
        <p:nvPicPr>
          <p:cNvPr id="13" name="Object 1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75664" y="1505057"/>
            <a:ext cx="3656686" cy="2371132"/>
          </a:xfrm>
          <a:prstGeom prst="rect">
            <a:avLst/>
          </a:prstGeom>
        </p:spPr>
      </p:pic>
      <p:sp>
        <p:nvSpPr>
          <p:cNvPr id="14" name="Object 13"/>
          <p:cNvSpPr/>
          <p:nvPr/>
        </p:nvSpPr>
        <p:spPr>
          <a:xfrm>
            <a:off x="8608447" y="1927289"/>
            <a:ext cx="2849168" cy="978895"/>
          </a:xfrm>
          <a:prstGeom prst="rect">
            <a:avLst/>
          </a:prstGeom>
          <a:noFill/>
        </p:spPr>
        <p:txBody>
          <a:bodyPr wrap="square" lIns="0" tIns="0" rIns="0" bIns="0" rtlCol="0" anchor="t"/>
          <a:lstStyle/>
          <a:p>
            <a:pPr algn="l">
              <a:lnSpc>
                <a:spcPts val="2570"/>
              </a:lnSpc>
              <a:buNone/>
            </a:pPr>
            <a:r>
              <a:rPr lang="en-US" sz="2040" dirty="0">
                <a:solidFill>
                  <a:srgbClr val="222222"/>
                </a:solidFill>
                <a:latin typeface="Montserrat" pitchFamily="34" charset="0"/>
                <a:ea typeface="Montserrat" pitchFamily="34" charset="-122"/>
                <a:cs typeface="Montserrat" pitchFamily="34" charset="-120"/>
              </a:rPr>
              <a:t>How do I determine the rental rates for my property?</a:t>
            </a:r>
            <a:endParaRPr lang="en-US" dirty="0"/>
          </a:p>
        </p:txBody>
      </p:sp>
      <p:sp>
        <p:nvSpPr>
          <p:cNvPr id="15" name="Object 14"/>
          <p:cNvSpPr/>
          <p:nvPr/>
        </p:nvSpPr>
        <p:spPr>
          <a:xfrm>
            <a:off x="10684378" y="3271317"/>
            <a:ext cx="817041"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Christian </a:t>
            </a:r>
            <a:endParaRPr lang="en-US" dirty="0"/>
          </a:p>
        </p:txBody>
      </p:sp>
      <p:pic>
        <p:nvPicPr>
          <p:cNvPr id="16" name="Object 15" descr="preencoded.png"/>
          <p:cNvPicPr>
            <a:picLocks noChangeAspect="1"/>
          </p:cNvPicPr>
          <p:nvPr/>
        </p:nvPicPr>
        <p:blipFill>
          <a:blip r:embed="rId9"/>
          <a:stretch>
            <a:fillRect/>
          </a:stretch>
        </p:blipFill>
        <p:spPr>
          <a:xfrm>
            <a:off x="7903774" y="1333167"/>
            <a:ext cx="3999499" cy="2713946"/>
          </a:xfrm>
          <a:prstGeom prst="rect">
            <a:avLst/>
          </a:prstGeom>
        </p:spPr>
      </p:pic>
      <p:pic>
        <p:nvPicPr>
          <p:cNvPr id="17" name="Object 16" descr="preencoded.png"/>
          <p:cNvPicPr>
            <a:picLocks noChangeAspect="1"/>
          </p:cNvPicPr>
          <p:nvPr/>
        </p:nvPicPr>
        <p:blipFill>
          <a:blip r:embed="rId10"/>
          <a:stretch>
            <a:fillRect/>
          </a:stretch>
        </p:blipFill>
        <p:spPr>
          <a:xfrm>
            <a:off x="7903774" y="1333167"/>
            <a:ext cx="3999499" cy="2713946"/>
          </a:xfrm>
          <a:prstGeom prst="rect">
            <a:avLst/>
          </a:prstGeom>
        </p:spPr>
      </p:pic>
      <p:pic>
        <p:nvPicPr>
          <p:cNvPr id="18" name="Object 17"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569" y="4028551"/>
            <a:ext cx="3656686" cy="2371132"/>
          </a:xfrm>
          <a:prstGeom prst="rect">
            <a:avLst/>
          </a:prstGeom>
        </p:spPr>
      </p:pic>
      <p:sp>
        <p:nvSpPr>
          <p:cNvPr id="19" name="Object 18"/>
          <p:cNvSpPr/>
          <p:nvPr/>
        </p:nvSpPr>
        <p:spPr>
          <a:xfrm>
            <a:off x="1137953" y="4288898"/>
            <a:ext cx="2524446" cy="1305194"/>
          </a:xfrm>
          <a:prstGeom prst="rect">
            <a:avLst/>
          </a:prstGeom>
          <a:noFill/>
        </p:spPr>
        <p:txBody>
          <a:bodyPr wrap="square" lIns="0" tIns="0" rIns="0" bIns="0" rtlCol="0" anchor="t"/>
          <a:lstStyle/>
          <a:p>
            <a:pPr algn="l">
              <a:lnSpc>
                <a:spcPts val="2570"/>
              </a:lnSpc>
              <a:buNone/>
            </a:pPr>
            <a:r>
              <a:rPr lang="en-US" sz="2040" dirty="0">
                <a:solidFill>
                  <a:srgbClr val="222222"/>
                </a:solidFill>
                <a:latin typeface="Montserrat" pitchFamily="34" charset="0"/>
                <a:ea typeface="Montserrat" pitchFamily="34" charset="-122"/>
                <a:cs typeface="Montserrat" pitchFamily="34" charset="-120"/>
              </a:rPr>
              <a:t>How can I market my VRBO listing effectively to attract guests?</a:t>
            </a:r>
            <a:r>
              <a:rPr lang="en-US" sz="2040" b="1" dirty="0">
                <a:solidFill>
                  <a:srgbClr val="2A2921"/>
                </a:solidFill>
                <a:latin typeface="Montserrat" pitchFamily="34" charset="0"/>
                <a:ea typeface="Montserrat" pitchFamily="34" charset="-122"/>
                <a:cs typeface="Montserrat" pitchFamily="34" charset="-120"/>
              </a:rPr>
              <a:t> </a:t>
            </a:r>
            <a:endParaRPr lang="en-US" dirty="0"/>
          </a:p>
        </p:txBody>
      </p:sp>
      <p:sp>
        <p:nvSpPr>
          <p:cNvPr id="20" name="Object 19"/>
          <p:cNvSpPr/>
          <p:nvPr/>
        </p:nvSpPr>
        <p:spPr>
          <a:xfrm>
            <a:off x="3066283" y="5794811"/>
            <a:ext cx="817041"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Christian </a:t>
            </a:r>
            <a:endParaRPr lang="en-US" dirty="0"/>
          </a:p>
        </p:txBody>
      </p:sp>
      <p:pic>
        <p:nvPicPr>
          <p:cNvPr id="21" name="Object 20" descr="preencoded.png"/>
          <p:cNvPicPr>
            <a:picLocks noChangeAspect="1"/>
          </p:cNvPicPr>
          <p:nvPr/>
        </p:nvPicPr>
        <p:blipFill>
          <a:blip r:embed="rId11"/>
          <a:stretch>
            <a:fillRect/>
          </a:stretch>
        </p:blipFill>
        <p:spPr>
          <a:xfrm>
            <a:off x="285679" y="3856661"/>
            <a:ext cx="3999499" cy="2713946"/>
          </a:xfrm>
          <a:prstGeom prst="rect">
            <a:avLst/>
          </a:prstGeom>
        </p:spPr>
      </p:pic>
      <p:pic>
        <p:nvPicPr>
          <p:cNvPr id="22" name="Object 21" descr="preencoded.png"/>
          <p:cNvPicPr>
            <a:picLocks noChangeAspect="1"/>
          </p:cNvPicPr>
          <p:nvPr/>
        </p:nvPicPr>
        <p:blipFill>
          <a:blip r:embed="rId12"/>
          <a:stretch>
            <a:fillRect/>
          </a:stretch>
        </p:blipFill>
        <p:spPr>
          <a:xfrm>
            <a:off x="285679" y="3856661"/>
            <a:ext cx="3999499" cy="2713946"/>
          </a:xfrm>
          <a:prstGeom prst="rect">
            <a:avLst/>
          </a:prstGeom>
        </p:spPr>
      </p:pic>
      <p:pic>
        <p:nvPicPr>
          <p:cNvPr id="23" name="Object 2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66615" y="4028551"/>
            <a:ext cx="3656686" cy="2371132"/>
          </a:xfrm>
          <a:prstGeom prst="rect">
            <a:avLst/>
          </a:prstGeom>
        </p:spPr>
      </p:pic>
      <p:sp>
        <p:nvSpPr>
          <p:cNvPr id="24" name="Object 23"/>
          <p:cNvSpPr/>
          <p:nvPr/>
        </p:nvSpPr>
        <p:spPr>
          <a:xfrm>
            <a:off x="4770832" y="4369394"/>
            <a:ext cx="2912017" cy="1141524"/>
          </a:xfrm>
          <a:prstGeom prst="rect">
            <a:avLst/>
          </a:prstGeom>
          <a:noFill/>
        </p:spPr>
        <p:txBody>
          <a:bodyPr wrap="square" lIns="0" tIns="0" rIns="0" bIns="0" rtlCol="0" anchor="t"/>
          <a:lstStyle/>
          <a:p>
            <a:pPr algn="l">
              <a:lnSpc>
                <a:spcPts val="2249"/>
              </a:lnSpc>
              <a:buNone/>
            </a:pPr>
            <a:r>
              <a:rPr lang="en-US" sz="1785" dirty="0">
                <a:solidFill>
                  <a:srgbClr val="222222"/>
                </a:solidFill>
                <a:latin typeface="Montserrat" pitchFamily="34" charset="0"/>
                <a:ea typeface="Montserrat" pitchFamily="34" charset="-122"/>
                <a:cs typeface="Montserrat" pitchFamily="34" charset="-120"/>
              </a:rPr>
              <a:t>What are the best practices for managing bookings, check-ins, and check-outs?</a:t>
            </a:r>
            <a:endParaRPr lang="en-US" dirty="0"/>
          </a:p>
        </p:txBody>
      </p:sp>
      <p:sp>
        <p:nvSpPr>
          <p:cNvPr id="25" name="Object 24"/>
          <p:cNvSpPr/>
          <p:nvPr/>
        </p:nvSpPr>
        <p:spPr>
          <a:xfrm>
            <a:off x="6922944" y="5794811"/>
            <a:ext cx="764666"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Christian</a:t>
            </a:r>
            <a:endParaRPr lang="en-US" dirty="0"/>
          </a:p>
        </p:txBody>
      </p:sp>
      <p:pic>
        <p:nvPicPr>
          <p:cNvPr id="26" name="Object 25" descr="preencoded.png"/>
          <p:cNvPicPr>
            <a:picLocks noChangeAspect="1"/>
          </p:cNvPicPr>
          <p:nvPr/>
        </p:nvPicPr>
        <p:blipFill>
          <a:blip r:embed="rId13"/>
          <a:stretch>
            <a:fillRect/>
          </a:stretch>
        </p:blipFill>
        <p:spPr>
          <a:xfrm>
            <a:off x="4094726" y="3856661"/>
            <a:ext cx="3999501" cy="2713946"/>
          </a:xfrm>
          <a:prstGeom prst="rect">
            <a:avLst/>
          </a:prstGeom>
        </p:spPr>
      </p:pic>
      <p:pic>
        <p:nvPicPr>
          <p:cNvPr id="27" name="Object 26" descr="preencoded.png"/>
          <p:cNvPicPr>
            <a:picLocks noChangeAspect="1"/>
          </p:cNvPicPr>
          <p:nvPr/>
        </p:nvPicPr>
        <p:blipFill>
          <a:blip r:embed="rId14"/>
          <a:stretch>
            <a:fillRect/>
          </a:stretch>
        </p:blipFill>
        <p:spPr>
          <a:xfrm>
            <a:off x="4094726" y="3856661"/>
            <a:ext cx="3999501" cy="2713946"/>
          </a:xfrm>
          <a:prstGeom prst="rect">
            <a:avLst/>
          </a:prstGeom>
        </p:spPr>
      </p:pic>
      <p:pic>
        <p:nvPicPr>
          <p:cNvPr id="28" name="Object 27"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75664" y="4028551"/>
            <a:ext cx="3656686" cy="2371132"/>
          </a:xfrm>
          <a:prstGeom prst="rect">
            <a:avLst/>
          </a:prstGeom>
        </p:spPr>
      </p:pic>
      <p:sp>
        <p:nvSpPr>
          <p:cNvPr id="29" name="Object 28"/>
          <p:cNvSpPr/>
          <p:nvPr/>
        </p:nvSpPr>
        <p:spPr>
          <a:xfrm>
            <a:off x="8570357" y="4369394"/>
            <a:ext cx="2932967" cy="1141524"/>
          </a:xfrm>
          <a:prstGeom prst="rect">
            <a:avLst/>
          </a:prstGeom>
          <a:noFill/>
        </p:spPr>
        <p:txBody>
          <a:bodyPr wrap="square" lIns="0" tIns="0" rIns="0" bIns="0" rtlCol="0" anchor="t"/>
          <a:lstStyle/>
          <a:p>
            <a:pPr algn="l">
              <a:lnSpc>
                <a:spcPts val="2249"/>
              </a:lnSpc>
              <a:buNone/>
            </a:pPr>
            <a:r>
              <a:rPr lang="en-US" sz="1785" dirty="0">
                <a:solidFill>
                  <a:srgbClr val="222222"/>
                </a:solidFill>
                <a:latin typeface="Montserrat" pitchFamily="34" charset="0"/>
                <a:ea typeface="Montserrat" pitchFamily="34" charset="-122"/>
                <a:cs typeface="Montserrat" pitchFamily="34" charset="-120"/>
              </a:rPr>
              <a:t>Should I hire a property management company or handle everything myself?</a:t>
            </a:r>
            <a:r>
              <a:rPr lang="en-US" sz="1785" b="1" dirty="0">
                <a:solidFill>
                  <a:srgbClr val="2A2921"/>
                </a:solidFill>
                <a:latin typeface="Montserrat" pitchFamily="34" charset="0"/>
                <a:ea typeface="Montserrat" pitchFamily="34" charset="-122"/>
                <a:cs typeface="Montserrat" pitchFamily="34" charset="-120"/>
              </a:rPr>
              <a:t> </a:t>
            </a:r>
            <a:endParaRPr lang="en-US" dirty="0"/>
          </a:p>
        </p:txBody>
      </p:sp>
      <p:sp>
        <p:nvSpPr>
          <p:cNvPr id="30" name="Object 29"/>
          <p:cNvSpPr/>
          <p:nvPr/>
        </p:nvSpPr>
        <p:spPr>
          <a:xfrm>
            <a:off x="10684378" y="5794811"/>
            <a:ext cx="817041"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Christian </a:t>
            </a:r>
            <a:endParaRPr lang="en-US" dirty="0"/>
          </a:p>
        </p:txBody>
      </p:sp>
      <p:pic>
        <p:nvPicPr>
          <p:cNvPr id="31" name="Object 30" descr="preencoded.png"/>
          <p:cNvPicPr>
            <a:picLocks noChangeAspect="1"/>
          </p:cNvPicPr>
          <p:nvPr/>
        </p:nvPicPr>
        <p:blipFill>
          <a:blip r:embed="rId15"/>
          <a:stretch>
            <a:fillRect/>
          </a:stretch>
        </p:blipFill>
        <p:spPr>
          <a:xfrm>
            <a:off x="7903774" y="3856661"/>
            <a:ext cx="3999499" cy="2713946"/>
          </a:xfrm>
          <a:prstGeom prst="rect">
            <a:avLst/>
          </a:prstGeom>
        </p:spPr>
      </p:pic>
      <p:pic>
        <p:nvPicPr>
          <p:cNvPr id="32" name="Object 31" descr="preencoded.png"/>
          <p:cNvPicPr>
            <a:picLocks noChangeAspect="1"/>
          </p:cNvPicPr>
          <p:nvPr/>
        </p:nvPicPr>
        <p:blipFill>
          <a:blip r:embed="rId16"/>
          <a:stretch>
            <a:fillRect/>
          </a:stretch>
        </p:blipFill>
        <p:spPr>
          <a:xfrm>
            <a:off x="7903774" y="3856661"/>
            <a:ext cx="3999499" cy="271394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62901"/>
            <a:ext cx="12188952" cy="509906"/>
          </a:xfrm>
          <a:prstGeom prst="rect">
            <a:avLst/>
          </a:prstGeom>
          <a:noFill/>
        </p:spPr>
        <p:txBody>
          <a:bodyPr wrap="square" lIns="0" tIns="0" rIns="0" bIns="0" rtlCol="0" anchor="t"/>
          <a:lstStyle/>
          <a:p>
            <a:pPr algn="ctr">
              <a:lnSpc>
                <a:spcPts val="4016"/>
              </a:lnSpc>
              <a:buNone/>
            </a:pPr>
            <a:r>
              <a:rPr lang="en-US" sz="3188" dirty="0">
                <a:solidFill>
                  <a:srgbClr val="2A2921"/>
                </a:solidFill>
                <a:latin typeface="Montserrat" pitchFamily="34" charset="0"/>
                <a:ea typeface="Montserrat" pitchFamily="34" charset="-122"/>
                <a:cs typeface="Montserrat" pitchFamily="34" charset="-120"/>
              </a:rPr>
              <a:t>Q&amp;A</a:t>
            </a:r>
            <a:endParaRPr lang="en-US" dirty="0"/>
          </a:p>
        </p:txBody>
      </p:sp>
      <p:pic>
        <p:nvPicPr>
          <p:cNvPr id="3" name="Object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568" y="1505057"/>
            <a:ext cx="3656686" cy="2371132"/>
          </a:xfrm>
          <a:prstGeom prst="rect">
            <a:avLst/>
          </a:prstGeom>
        </p:spPr>
      </p:pic>
      <p:sp>
        <p:nvSpPr>
          <p:cNvPr id="4" name="Object 3"/>
          <p:cNvSpPr/>
          <p:nvPr/>
        </p:nvSpPr>
        <p:spPr>
          <a:xfrm>
            <a:off x="1028443" y="1816886"/>
            <a:ext cx="2765368" cy="1223805"/>
          </a:xfrm>
          <a:prstGeom prst="rect">
            <a:avLst/>
          </a:prstGeom>
          <a:noFill/>
        </p:spPr>
        <p:txBody>
          <a:bodyPr wrap="square" lIns="0" tIns="0" rIns="0" bIns="0" rtlCol="0" anchor="t"/>
          <a:lstStyle/>
          <a:p>
            <a:pPr algn="l">
              <a:lnSpc>
                <a:spcPts val="1927"/>
              </a:lnSpc>
              <a:buNone/>
            </a:pPr>
            <a:r>
              <a:rPr lang="en-US" sz="1530" dirty="0">
                <a:solidFill>
                  <a:srgbClr val="2A2921"/>
                </a:solidFill>
                <a:latin typeface="Montserrat" pitchFamily="34" charset="0"/>
                <a:ea typeface="Montserrat" pitchFamily="34" charset="-122"/>
                <a:cs typeface="Montserrat" pitchFamily="34" charset="-120"/>
              </a:rPr>
              <a:t>What are the legal requirements\regulations I may need to be aware of when considering short-term rentals</a:t>
            </a:r>
            <a:endParaRPr lang="en-US" dirty="0"/>
          </a:p>
        </p:txBody>
      </p:sp>
      <p:sp>
        <p:nvSpPr>
          <p:cNvPr id="5" name="Object 4"/>
          <p:cNvSpPr/>
          <p:nvPr/>
        </p:nvSpPr>
        <p:spPr>
          <a:xfrm>
            <a:off x="3275781" y="3299885"/>
            <a:ext cx="586593" cy="170514"/>
          </a:xfrm>
          <a:prstGeom prst="rect">
            <a:avLst/>
          </a:prstGeom>
          <a:noFill/>
        </p:spPr>
        <p:txBody>
          <a:bodyPr wrap="square" lIns="0" tIns="0" rIns="0" bIns="0" rtlCol="0" anchor="t"/>
          <a:lstStyle/>
          <a:p>
            <a:pPr algn="l">
              <a:lnSpc>
                <a:spcPts val="1344"/>
              </a:lnSpc>
              <a:buNone/>
            </a:pPr>
            <a:r>
              <a:rPr lang="en-US" sz="960" dirty="0">
                <a:solidFill>
                  <a:srgbClr val="5A5A4C"/>
                </a:solidFill>
                <a:latin typeface="Montserrat" pitchFamily="34" charset="0"/>
                <a:ea typeface="Montserrat" pitchFamily="34" charset="-122"/>
                <a:cs typeface="Montserrat" pitchFamily="34" charset="-120"/>
              </a:rPr>
              <a:t>Elizbeth </a:t>
            </a:r>
            <a:endParaRPr lang="en-US" dirty="0"/>
          </a:p>
        </p:txBody>
      </p:sp>
      <p:pic>
        <p:nvPicPr>
          <p:cNvPr id="6" name="Object 5" descr="preencoded.png"/>
          <p:cNvPicPr>
            <a:picLocks noChangeAspect="1"/>
          </p:cNvPicPr>
          <p:nvPr/>
        </p:nvPicPr>
        <p:blipFill>
          <a:blip r:embed="rId5"/>
          <a:stretch>
            <a:fillRect/>
          </a:stretch>
        </p:blipFill>
        <p:spPr>
          <a:xfrm>
            <a:off x="285678" y="1333167"/>
            <a:ext cx="3999500" cy="2713946"/>
          </a:xfrm>
          <a:prstGeom prst="rect">
            <a:avLst/>
          </a:prstGeom>
        </p:spPr>
      </p:pic>
      <p:pic>
        <p:nvPicPr>
          <p:cNvPr id="7" name="Object 6" descr="preencoded.png"/>
          <p:cNvPicPr>
            <a:picLocks noChangeAspect="1"/>
          </p:cNvPicPr>
          <p:nvPr/>
        </p:nvPicPr>
        <p:blipFill>
          <a:blip r:embed="rId6"/>
          <a:stretch>
            <a:fillRect/>
          </a:stretch>
        </p:blipFill>
        <p:spPr>
          <a:xfrm>
            <a:off x="285678" y="1333167"/>
            <a:ext cx="3999500" cy="2713946"/>
          </a:xfrm>
          <a:prstGeom prst="rect">
            <a:avLst/>
          </a:prstGeom>
        </p:spPr>
      </p:pic>
      <p:pic>
        <p:nvPicPr>
          <p:cNvPr id="8" name="Object 7"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66616" y="1505057"/>
            <a:ext cx="3656686" cy="2371132"/>
          </a:xfrm>
          <a:prstGeom prst="rect">
            <a:avLst/>
          </a:prstGeom>
        </p:spPr>
      </p:pic>
      <p:sp>
        <p:nvSpPr>
          <p:cNvPr id="9" name="Object 8"/>
          <p:cNvSpPr/>
          <p:nvPr/>
        </p:nvSpPr>
        <p:spPr>
          <a:xfrm>
            <a:off x="4832729" y="1802602"/>
            <a:ext cx="2775843" cy="1223805"/>
          </a:xfrm>
          <a:prstGeom prst="rect">
            <a:avLst/>
          </a:prstGeom>
          <a:noFill/>
        </p:spPr>
        <p:txBody>
          <a:bodyPr wrap="square" lIns="0" tIns="0" rIns="0" bIns="0" rtlCol="0" anchor="t"/>
          <a:lstStyle/>
          <a:p>
            <a:pPr algn="l">
              <a:lnSpc>
                <a:spcPts val="1927"/>
              </a:lnSpc>
              <a:buNone/>
            </a:pPr>
            <a:r>
              <a:rPr lang="en-US" sz="1530" dirty="0">
                <a:solidFill>
                  <a:srgbClr val="222222"/>
                </a:solidFill>
                <a:latin typeface="Montserrat" pitchFamily="34" charset="0"/>
                <a:ea typeface="Montserrat" pitchFamily="34" charset="-122"/>
                <a:cs typeface="Montserrat" pitchFamily="34" charset="-120"/>
              </a:rPr>
              <a:t>Can you walk me through the steps of transferring the property title or making any necessary changes to the deed?</a:t>
            </a:r>
            <a:endParaRPr lang="en-US" dirty="0"/>
          </a:p>
        </p:txBody>
      </p:sp>
      <p:sp>
        <p:nvSpPr>
          <p:cNvPr id="10" name="Object 9"/>
          <p:cNvSpPr/>
          <p:nvPr/>
        </p:nvSpPr>
        <p:spPr>
          <a:xfrm>
            <a:off x="6303974" y="3271317"/>
            <a:ext cx="1445534"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Elizabeth &amp; Julie </a:t>
            </a:r>
            <a:endParaRPr lang="en-US" dirty="0"/>
          </a:p>
        </p:txBody>
      </p:sp>
      <p:pic>
        <p:nvPicPr>
          <p:cNvPr id="11" name="Object 10" descr="preencoded.png"/>
          <p:cNvPicPr>
            <a:picLocks noChangeAspect="1"/>
          </p:cNvPicPr>
          <p:nvPr/>
        </p:nvPicPr>
        <p:blipFill>
          <a:blip r:embed="rId7"/>
          <a:stretch>
            <a:fillRect/>
          </a:stretch>
        </p:blipFill>
        <p:spPr>
          <a:xfrm>
            <a:off x="4094726" y="1333167"/>
            <a:ext cx="3999500" cy="2713946"/>
          </a:xfrm>
          <a:prstGeom prst="rect">
            <a:avLst/>
          </a:prstGeom>
        </p:spPr>
      </p:pic>
      <p:pic>
        <p:nvPicPr>
          <p:cNvPr id="12" name="Object 11" descr="preencoded.png"/>
          <p:cNvPicPr>
            <a:picLocks noChangeAspect="1"/>
          </p:cNvPicPr>
          <p:nvPr/>
        </p:nvPicPr>
        <p:blipFill>
          <a:blip r:embed="rId8"/>
          <a:stretch>
            <a:fillRect/>
          </a:stretch>
        </p:blipFill>
        <p:spPr>
          <a:xfrm>
            <a:off x="4094726" y="1333167"/>
            <a:ext cx="3999500" cy="2713946"/>
          </a:xfrm>
          <a:prstGeom prst="rect">
            <a:avLst/>
          </a:prstGeom>
        </p:spPr>
      </p:pic>
      <p:pic>
        <p:nvPicPr>
          <p:cNvPr id="13" name="Object 1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75664" y="1505057"/>
            <a:ext cx="3656686" cy="2371132"/>
          </a:xfrm>
          <a:prstGeom prst="rect">
            <a:avLst/>
          </a:prstGeom>
        </p:spPr>
      </p:pic>
      <p:sp>
        <p:nvSpPr>
          <p:cNvPr id="14" name="Object 13"/>
          <p:cNvSpPr/>
          <p:nvPr/>
        </p:nvSpPr>
        <p:spPr>
          <a:xfrm>
            <a:off x="8665583" y="1926396"/>
            <a:ext cx="2723469" cy="979044"/>
          </a:xfrm>
          <a:prstGeom prst="rect">
            <a:avLst/>
          </a:prstGeom>
          <a:noFill/>
        </p:spPr>
        <p:txBody>
          <a:bodyPr wrap="square" lIns="0" tIns="0" rIns="0" bIns="0" rtlCol="0" anchor="t"/>
          <a:lstStyle/>
          <a:p>
            <a:pPr algn="l">
              <a:lnSpc>
                <a:spcPts val="1927"/>
              </a:lnSpc>
              <a:buNone/>
            </a:pPr>
            <a:r>
              <a:rPr lang="en-US" sz="1530" dirty="0">
                <a:solidFill>
                  <a:srgbClr val="222222"/>
                </a:solidFill>
                <a:latin typeface="Montserrat" pitchFamily="34" charset="0"/>
                <a:ea typeface="Montserrat" pitchFamily="34" charset="-122"/>
                <a:cs typeface="Montserrat" pitchFamily="34" charset="-120"/>
              </a:rPr>
              <a:t>Are there any potential legal or financial risks I should be aware of when renting out my property?</a:t>
            </a:r>
            <a:endParaRPr lang="en-US" dirty="0"/>
          </a:p>
        </p:txBody>
      </p:sp>
      <p:sp>
        <p:nvSpPr>
          <p:cNvPr id="15" name="Object 14"/>
          <p:cNvSpPr/>
          <p:nvPr/>
        </p:nvSpPr>
        <p:spPr>
          <a:xfrm>
            <a:off x="10941489" y="3271317"/>
            <a:ext cx="534219"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Panel </a:t>
            </a:r>
            <a:endParaRPr lang="en-US" dirty="0"/>
          </a:p>
        </p:txBody>
      </p:sp>
      <p:pic>
        <p:nvPicPr>
          <p:cNvPr id="16" name="Object 15" descr="preencoded.png"/>
          <p:cNvPicPr>
            <a:picLocks noChangeAspect="1"/>
          </p:cNvPicPr>
          <p:nvPr/>
        </p:nvPicPr>
        <p:blipFill>
          <a:blip r:embed="rId9"/>
          <a:stretch>
            <a:fillRect/>
          </a:stretch>
        </p:blipFill>
        <p:spPr>
          <a:xfrm>
            <a:off x="7903774" y="1333167"/>
            <a:ext cx="3999499" cy="2713946"/>
          </a:xfrm>
          <a:prstGeom prst="rect">
            <a:avLst/>
          </a:prstGeom>
        </p:spPr>
      </p:pic>
      <p:pic>
        <p:nvPicPr>
          <p:cNvPr id="17" name="Object 16" descr="preencoded.png"/>
          <p:cNvPicPr>
            <a:picLocks noChangeAspect="1"/>
          </p:cNvPicPr>
          <p:nvPr/>
        </p:nvPicPr>
        <p:blipFill>
          <a:blip r:embed="rId10"/>
          <a:stretch>
            <a:fillRect/>
          </a:stretch>
        </p:blipFill>
        <p:spPr>
          <a:xfrm>
            <a:off x="7903774" y="1333167"/>
            <a:ext cx="3999499" cy="2713946"/>
          </a:xfrm>
          <a:prstGeom prst="rect">
            <a:avLst/>
          </a:prstGeom>
        </p:spPr>
      </p:pic>
      <p:pic>
        <p:nvPicPr>
          <p:cNvPr id="18" name="Object 17"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568" y="4028551"/>
            <a:ext cx="3656686" cy="2371132"/>
          </a:xfrm>
          <a:prstGeom prst="rect">
            <a:avLst/>
          </a:prstGeom>
        </p:spPr>
      </p:pic>
      <p:sp>
        <p:nvSpPr>
          <p:cNvPr id="19" name="Object 18"/>
          <p:cNvSpPr/>
          <p:nvPr/>
        </p:nvSpPr>
        <p:spPr>
          <a:xfrm>
            <a:off x="1033204" y="4530386"/>
            <a:ext cx="2754894" cy="815374"/>
          </a:xfrm>
          <a:prstGeom prst="rect">
            <a:avLst/>
          </a:prstGeom>
          <a:noFill/>
        </p:spPr>
        <p:txBody>
          <a:bodyPr wrap="square" lIns="0" tIns="0" rIns="0" bIns="0" rtlCol="0" anchor="t"/>
          <a:lstStyle/>
          <a:p>
            <a:pPr algn="l">
              <a:lnSpc>
                <a:spcPts val="1607"/>
              </a:lnSpc>
              <a:buNone/>
            </a:pPr>
            <a:r>
              <a:rPr lang="en-US" sz="1275" dirty="0">
                <a:solidFill>
                  <a:srgbClr val="222222"/>
                </a:solidFill>
                <a:latin typeface="Montserrat" pitchFamily="34" charset="0"/>
                <a:ea typeface="Montserrat" pitchFamily="34" charset="-122"/>
                <a:cs typeface="Montserrat" pitchFamily="34" charset="-120"/>
              </a:rPr>
              <a:t>Can you explain the role of an escrow account in rental property transactions and how it can benefit both parties?</a:t>
            </a:r>
            <a:r>
              <a:rPr lang="en-US" sz="1275" b="1" dirty="0">
                <a:solidFill>
                  <a:srgbClr val="2A2921"/>
                </a:solidFill>
                <a:latin typeface="Montserrat" pitchFamily="34" charset="0"/>
                <a:ea typeface="Montserrat" pitchFamily="34" charset="-122"/>
                <a:cs typeface="Montserrat" pitchFamily="34" charset="-120"/>
              </a:rPr>
              <a:t> </a:t>
            </a:r>
            <a:endParaRPr lang="en-US" dirty="0"/>
          </a:p>
        </p:txBody>
      </p:sp>
      <p:sp>
        <p:nvSpPr>
          <p:cNvPr id="20" name="Object 19"/>
          <p:cNvSpPr/>
          <p:nvPr/>
        </p:nvSpPr>
        <p:spPr>
          <a:xfrm>
            <a:off x="1914046" y="5794811"/>
            <a:ext cx="2084501"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Jamie, Julie &amp; Elizabeth  </a:t>
            </a:r>
            <a:endParaRPr lang="en-US" dirty="0"/>
          </a:p>
        </p:txBody>
      </p:sp>
      <p:pic>
        <p:nvPicPr>
          <p:cNvPr id="21" name="Object 20" descr="preencoded.png"/>
          <p:cNvPicPr>
            <a:picLocks noChangeAspect="1"/>
          </p:cNvPicPr>
          <p:nvPr/>
        </p:nvPicPr>
        <p:blipFill>
          <a:blip r:embed="rId11"/>
          <a:stretch>
            <a:fillRect/>
          </a:stretch>
        </p:blipFill>
        <p:spPr>
          <a:xfrm>
            <a:off x="285678" y="3856661"/>
            <a:ext cx="3999500" cy="2713946"/>
          </a:xfrm>
          <a:prstGeom prst="rect">
            <a:avLst/>
          </a:prstGeom>
        </p:spPr>
      </p:pic>
      <p:pic>
        <p:nvPicPr>
          <p:cNvPr id="22" name="Object 21" descr="preencoded.png"/>
          <p:cNvPicPr>
            <a:picLocks noChangeAspect="1"/>
          </p:cNvPicPr>
          <p:nvPr/>
        </p:nvPicPr>
        <p:blipFill>
          <a:blip r:embed="rId12"/>
          <a:stretch>
            <a:fillRect/>
          </a:stretch>
        </p:blipFill>
        <p:spPr>
          <a:xfrm>
            <a:off x="285678" y="3856661"/>
            <a:ext cx="3999500" cy="2713946"/>
          </a:xfrm>
          <a:prstGeom prst="rect">
            <a:avLst/>
          </a:prstGeom>
        </p:spPr>
      </p:pic>
      <p:pic>
        <p:nvPicPr>
          <p:cNvPr id="23" name="Object 2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66616" y="4028551"/>
            <a:ext cx="3656686" cy="2371132"/>
          </a:xfrm>
          <a:prstGeom prst="rect">
            <a:avLst/>
          </a:prstGeom>
        </p:spPr>
      </p:pic>
      <p:sp>
        <p:nvSpPr>
          <p:cNvPr id="24" name="Object 23"/>
          <p:cNvSpPr/>
          <p:nvPr/>
        </p:nvSpPr>
        <p:spPr>
          <a:xfrm>
            <a:off x="4761309" y="4430398"/>
            <a:ext cx="2932967" cy="1019218"/>
          </a:xfrm>
          <a:prstGeom prst="rect">
            <a:avLst/>
          </a:prstGeom>
          <a:noFill/>
        </p:spPr>
        <p:txBody>
          <a:bodyPr wrap="square" lIns="0" tIns="0" rIns="0" bIns="0" rtlCol="0" anchor="t"/>
          <a:lstStyle/>
          <a:p>
            <a:pPr algn="l">
              <a:lnSpc>
                <a:spcPts val="1607"/>
              </a:lnSpc>
              <a:buNone/>
            </a:pPr>
            <a:r>
              <a:rPr lang="en-US" sz="1275" dirty="0">
                <a:solidFill>
                  <a:srgbClr val="222222"/>
                </a:solidFill>
                <a:latin typeface="Montserrat" pitchFamily="34" charset="0"/>
                <a:ea typeface="Montserrat" pitchFamily="34" charset="-122"/>
                <a:cs typeface="Montserrat" pitchFamily="34" charset="-120"/>
              </a:rPr>
              <a:t>How can I ensure a smooth transition from a homeowner to a landlord, including transferring utility accounts and updating contact information?</a:t>
            </a:r>
            <a:endParaRPr lang="en-US" dirty="0"/>
          </a:p>
        </p:txBody>
      </p:sp>
      <p:sp>
        <p:nvSpPr>
          <p:cNvPr id="25" name="Object 24"/>
          <p:cNvSpPr/>
          <p:nvPr/>
        </p:nvSpPr>
        <p:spPr>
          <a:xfrm>
            <a:off x="7103874" y="5794811"/>
            <a:ext cx="565644"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Jamie </a:t>
            </a:r>
            <a:endParaRPr lang="en-US" dirty="0"/>
          </a:p>
        </p:txBody>
      </p:sp>
      <p:pic>
        <p:nvPicPr>
          <p:cNvPr id="26" name="Object 25" descr="preencoded.png"/>
          <p:cNvPicPr>
            <a:picLocks noChangeAspect="1"/>
          </p:cNvPicPr>
          <p:nvPr/>
        </p:nvPicPr>
        <p:blipFill>
          <a:blip r:embed="rId13"/>
          <a:stretch>
            <a:fillRect/>
          </a:stretch>
        </p:blipFill>
        <p:spPr>
          <a:xfrm>
            <a:off x="4094726" y="3856661"/>
            <a:ext cx="3999500" cy="2713946"/>
          </a:xfrm>
          <a:prstGeom prst="rect">
            <a:avLst/>
          </a:prstGeom>
        </p:spPr>
      </p:pic>
      <p:pic>
        <p:nvPicPr>
          <p:cNvPr id="27" name="Object 26" descr="preencoded.png"/>
          <p:cNvPicPr>
            <a:picLocks noChangeAspect="1"/>
          </p:cNvPicPr>
          <p:nvPr/>
        </p:nvPicPr>
        <p:blipFill>
          <a:blip r:embed="rId14"/>
          <a:stretch>
            <a:fillRect/>
          </a:stretch>
        </p:blipFill>
        <p:spPr>
          <a:xfrm>
            <a:off x="4094726" y="3856661"/>
            <a:ext cx="3999500" cy="2713946"/>
          </a:xfrm>
          <a:prstGeom prst="rect">
            <a:avLst/>
          </a:prstGeom>
        </p:spPr>
      </p:pic>
      <p:pic>
        <p:nvPicPr>
          <p:cNvPr id="28" name="Object 27"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75664" y="4028551"/>
            <a:ext cx="3656686" cy="2371132"/>
          </a:xfrm>
          <a:prstGeom prst="rect">
            <a:avLst/>
          </a:prstGeom>
        </p:spPr>
      </p:pic>
      <p:sp>
        <p:nvSpPr>
          <p:cNvPr id="29" name="Object 28"/>
          <p:cNvSpPr/>
          <p:nvPr/>
        </p:nvSpPr>
        <p:spPr>
          <a:xfrm>
            <a:off x="8598925" y="4369394"/>
            <a:ext cx="2870117" cy="1141524"/>
          </a:xfrm>
          <a:prstGeom prst="rect">
            <a:avLst/>
          </a:prstGeom>
          <a:noFill/>
        </p:spPr>
        <p:txBody>
          <a:bodyPr wrap="square" lIns="0" tIns="0" rIns="0" bIns="0" rtlCol="0" anchor="t"/>
          <a:lstStyle/>
          <a:p>
            <a:pPr algn="l">
              <a:lnSpc>
                <a:spcPts val="2249"/>
              </a:lnSpc>
              <a:buNone/>
            </a:pPr>
            <a:r>
              <a:rPr lang="en-US" sz="1785" dirty="0">
                <a:solidFill>
                  <a:srgbClr val="222222"/>
                </a:solidFill>
                <a:latin typeface="Montserrat" pitchFamily="34" charset="0"/>
                <a:ea typeface="Montserrat" pitchFamily="34" charset="-122"/>
                <a:cs typeface="Montserrat" pitchFamily="34" charset="-120"/>
              </a:rPr>
              <a:t>Should I establish a separate bank account for rental income and expenses?</a:t>
            </a:r>
            <a:r>
              <a:rPr lang="en-US" sz="1785" b="1" dirty="0">
                <a:solidFill>
                  <a:srgbClr val="2A2921"/>
                </a:solidFill>
                <a:latin typeface="Montserrat" pitchFamily="34" charset="0"/>
                <a:ea typeface="Montserrat" pitchFamily="34" charset="-122"/>
                <a:cs typeface="Montserrat" pitchFamily="34" charset="-120"/>
              </a:rPr>
              <a:t> </a:t>
            </a:r>
            <a:endParaRPr lang="en-US" dirty="0"/>
          </a:p>
        </p:txBody>
      </p:sp>
      <p:sp>
        <p:nvSpPr>
          <p:cNvPr id="30" name="Object 29"/>
          <p:cNvSpPr/>
          <p:nvPr/>
        </p:nvSpPr>
        <p:spPr>
          <a:xfrm>
            <a:off x="11027193" y="5794811"/>
            <a:ext cx="439945" cy="191940"/>
          </a:xfrm>
          <a:prstGeom prst="rect">
            <a:avLst/>
          </a:prstGeom>
          <a:noFill/>
        </p:spPr>
        <p:txBody>
          <a:bodyPr wrap="square" lIns="0" tIns="0" rIns="0" bIns="0" rtlCol="0" anchor="t"/>
          <a:lstStyle/>
          <a:p>
            <a:pPr algn="l">
              <a:lnSpc>
                <a:spcPts val="1512"/>
              </a:lnSpc>
              <a:buNone/>
            </a:pPr>
            <a:r>
              <a:rPr lang="en-US" sz="1200" dirty="0">
                <a:solidFill>
                  <a:srgbClr val="2A2921"/>
                </a:solidFill>
                <a:latin typeface="Montserrat" pitchFamily="34" charset="0"/>
                <a:ea typeface="Montserrat" pitchFamily="34" charset="-122"/>
                <a:cs typeface="Montserrat" pitchFamily="34" charset="-120"/>
              </a:rPr>
              <a:t>Mark</a:t>
            </a:r>
            <a:endParaRPr lang="en-US" dirty="0"/>
          </a:p>
        </p:txBody>
      </p:sp>
      <p:pic>
        <p:nvPicPr>
          <p:cNvPr id="31" name="Object 30" descr="preencoded.png"/>
          <p:cNvPicPr>
            <a:picLocks noChangeAspect="1"/>
          </p:cNvPicPr>
          <p:nvPr/>
        </p:nvPicPr>
        <p:blipFill>
          <a:blip r:embed="rId15"/>
          <a:stretch>
            <a:fillRect/>
          </a:stretch>
        </p:blipFill>
        <p:spPr>
          <a:xfrm>
            <a:off x="7903774" y="3856661"/>
            <a:ext cx="3999499" cy="2713946"/>
          </a:xfrm>
          <a:prstGeom prst="rect">
            <a:avLst/>
          </a:prstGeom>
        </p:spPr>
      </p:pic>
      <p:pic>
        <p:nvPicPr>
          <p:cNvPr id="32" name="Object 31" descr="preencoded.png"/>
          <p:cNvPicPr>
            <a:picLocks noChangeAspect="1"/>
          </p:cNvPicPr>
          <p:nvPr/>
        </p:nvPicPr>
        <p:blipFill>
          <a:blip r:embed="rId16"/>
          <a:stretch>
            <a:fillRect/>
          </a:stretch>
        </p:blipFill>
        <p:spPr>
          <a:xfrm>
            <a:off x="7903774" y="3856661"/>
            <a:ext cx="3999499" cy="271394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4558C"/>
        </a:solidFill>
        <a:effectLst/>
      </p:bgPr>
    </p:bg>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a:srcRect l="-15464" t="-6811" r="-15464" b="-6811"/>
          <a:stretch/>
        </p:blipFill>
        <p:spPr>
          <a:xfrm>
            <a:off x="0" y="0"/>
            <a:ext cx="6094476" cy="6856286"/>
          </a:xfrm>
          <a:prstGeom prst="rect">
            <a:avLst/>
          </a:prstGeom>
        </p:spPr>
      </p:pic>
      <p:sp>
        <p:nvSpPr>
          <p:cNvPr id="3" name="Object 2"/>
          <p:cNvSpPr/>
          <p:nvPr/>
        </p:nvSpPr>
        <p:spPr>
          <a:xfrm>
            <a:off x="6665833" y="1473982"/>
            <a:ext cx="5446938" cy="2034567"/>
          </a:xfrm>
          <a:prstGeom prst="rect">
            <a:avLst/>
          </a:prstGeom>
          <a:noFill/>
        </p:spPr>
        <p:txBody>
          <a:bodyPr wrap="square" lIns="0" tIns="0" rIns="0" bIns="0" rtlCol="0" anchor="t"/>
          <a:lstStyle/>
          <a:p>
            <a:pPr algn="l">
              <a:lnSpc>
                <a:spcPts val="5342"/>
              </a:lnSpc>
              <a:buNone/>
            </a:pPr>
            <a:r>
              <a:rPr lang="en-US" sz="4239" dirty="0">
                <a:solidFill>
                  <a:srgbClr val="FFFFFF"/>
                </a:solidFill>
                <a:latin typeface="Montserrat" pitchFamily="34" charset="0"/>
                <a:ea typeface="Montserrat" pitchFamily="34" charset="-122"/>
                <a:cs typeface="Montserrat" pitchFamily="34" charset="-120"/>
              </a:rPr>
              <a:t>Scan to schedule your planning meeting today</a:t>
            </a:r>
            <a:endParaRPr lang="en-US" dirty="0"/>
          </a:p>
        </p:txBody>
      </p:sp>
      <p:pic>
        <p:nvPicPr>
          <p:cNvPr id="4" name="Object 3"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35469" y="3725130"/>
            <a:ext cx="199975" cy="199975"/>
          </a:xfrm>
          <a:prstGeom prst="rect">
            <a:avLst/>
          </a:prstGeom>
        </p:spPr>
      </p:pic>
      <p:sp>
        <p:nvSpPr>
          <p:cNvPr id="5" name="Object 4"/>
          <p:cNvSpPr/>
          <p:nvPr/>
        </p:nvSpPr>
        <p:spPr>
          <a:xfrm>
            <a:off x="7151487" y="3703763"/>
            <a:ext cx="4912719" cy="234494"/>
          </a:xfrm>
          <a:prstGeom prst="rect">
            <a:avLst/>
          </a:prstGeom>
          <a:noFill/>
        </p:spPr>
        <p:txBody>
          <a:bodyPr wrap="square" lIns="0" tIns="0" rIns="0" bIns="0" rtlCol="0" anchor="t"/>
          <a:lstStyle/>
          <a:p>
            <a:pPr algn="l">
              <a:lnSpc>
                <a:spcPts val="1848"/>
              </a:lnSpc>
              <a:buNone/>
            </a:pPr>
            <a:r>
              <a:rPr lang="en-US" sz="1320" dirty="0">
                <a:solidFill>
                  <a:srgbClr val="FFFFFF"/>
                </a:solidFill>
                <a:latin typeface="Montserrat" pitchFamily="34" charset="0"/>
                <a:ea typeface="Montserrat" pitchFamily="34" charset="-122"/>
                <a:cs typeface="Montserrat" pitchFamily="34" charset="-120"/>
              </a:rPr>
              <a:t>www.tkteam.us</a:t>
            </a:r>
            <a:endParaRPr lang="en-US" dirty="0"/>
          </a:p>
        </p:txBody>
      </p:sp>
      <p:pic>
        <p:nvPicPr>
          <p:cNvPr id="6" name="Object 5"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46180" y="4263752"/>
            <a:ext cx="180930" cy="190452"/>
          </a:xfrm>
          <a:prstGeom prst="rect">
            <a:avLst/>
          </a:prstGeom>
        </p:spPr>
      </p:pic>
      <p:sp>
        <p:nvSpPr>
          <p:cNvPr id="7" name="Object 6"/>
          <p:cNvSpPr/>
          <p:nvPr/>
        </p:nvSpPr>
        <p:spPr>
          <a:xfrm>
            <a:off x="7151487" y="4237030"/>
            <a:ext cx="4912719" cy="234494"/>
          </a:xfrm>
          <a:prstGeom prst="rect">
            <a:avLst/>
          </a:prstGeom>
          <a:noFill/>
        </p:spPr>
        <p:txBody>
          <a:bodyPr wrap="square" lIns="0" tIns="0" rIns="0" bIns="0" rtlCol="0" anchor="t"/>
          <a:lstStyle/>
          <a:p>
            <a:pPr algn="l">
              <a:lnSpc>
                <a:spcPts val="1848"/>
              </a:lnSpc>
              <a:buNone/>
            </a:pPr>
            <a:r>
              <a:rPr lang="en-US" sz="1320" dirty="0">
                <a:solidFill>
                  <a:srgbClr val="FFFFFF"/>
                </a:solidFill>
                <a:latin typeface="Montserrat" pitchFamily="34" charset="0"/>
                <a:ea typeface="Montserrat" pitchFamily="34" charset="-122"/>
                <a:cs typeface="Montserrat" pitchFamily="34" charset="-120"/>
              </a:rPr>
              <a:t>480-344-1951</a:t>
            </a:r>
            <a:endParaRPr lang="en-US" dirty="0"/>
          </a:p>
        </p:txBody>
      </p:sp>
      <p:pic>
        <p:nvPicPr>
          <p:cNvPr id="8" name="Object 7"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35466" y="4788984"/>
            <a:ext cx="209498" cy="209498"/>
          </a:xfrm>
          <a:prstGeom prst="rect">
            <a:avLst/>
          </a:prstGeom>
        </p:spPr>
      </p:pic>
      <p:sp>
        <p:nvSpPr>
          <p:cNvPr id="9" name="Object 8"/>
          <p:cNvSpPr/>
          <p:nvPr/>
        </p:nvSpPr>
        <p:spPr>
          <a:xfrm>
            <a:off x="7151487" y="4770296"/>
            <a:ext cx="4912719" cy="234494"/>
          </a:xfrm>
          <a:prstGeom prst="rect">
            <a:avLst/>
          </a:prstGeom>
          <a:noFill/>
        </p:spPr>
        <p:txBody>
          <a:bodyPr wrap="square" lIns="0" tIns="0" rIns="0" bIns="0" rtlCol="0" anchor="t"/>
          <a:lstStyle/>
          <a:p>
            <a:pPr algn="l">
              <a:lnSpc>
                <a:spcPts val="1848"/>
              </a:lnSpc>
              <a:buNone/>
            </a:pPr>
            <a:r>
              <a:rPr lang="en-US" sz="1320" dirty="0">
                <a:solidFill>
                  <a:srgbClr val="FFFFFF"/>
                </a:solidFill>
                <a:latin typeface="Montserrat" pitchFamily="34" charset="0"/>
                <a:ea typeface="Montserrat" pitchFamily="34" charset="-122"/>
                <a:cs typeface="Montserrat" pitchFamily="34" charset="-120"/>
              </a:rPr>
              <a:t>https://www.facebook.com/tkteamlending</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1080</TotalTime>
  <Words>3552</Words>
  <Application>Microsoft Office PowerPoint</Application>
  <PresentationFormat>Widescreen</PresentationFormat>
  <Paragraphs>267</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Montserrat</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Beautiful.ai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Financial Moves Converting a Home to a Rental Property and Purchasing a New Primary Residence</dc:title>
  <dc:subject>Smart Financial Moves Converting a Home to a Rental Property and Purchasing a New Primary Residence</dc:subject>
  <dc:creator>tkteam@tkteam.us</dc:creator>
  <cp:lastModifiedBy>Tara Krieg</cp:lastModifiedBy>
  <cp:revision>3</cp:revision>
  <dcterms:created xsi:type="dcterms:W3CDTF">2023-06-26T21:13:24Z</dcterms:created>
  <dcterms:modified xsi:type="dcterms:W3CDTF">2023-06-27T17:29:07Z</dcterms:modified>
</cp:coreProperties>
</file>