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1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98" r:id="rId1"/>
  </p:sldMasterIdLst>
  <p:notesMasterIdLst>
    <p:notesMasterId r:id="rId20"/>
  </p:notesMasterIdLst>
  <p:sldIdLst>
    <p:sldId id="1488" r:id="rId2"/>
    <p:sldId id="1524" r:id="rId3"/>
    <p:sldId id="1489" r:id="rId4"/>
    <p:sldId id="2085849344" r:id="rId5"/>
    <p:sldId id="2085849356" r:id="rId6"/>
    <p:sldId id="2085849349" r:id="rId7"/>
    <p:sldId id="1525" r:id="rId8"/>
    <p:sldId id="1497" r:id="rId9"/>
    <p:sldId id="2085849350" r:id="rId10"/>
    <p:sldId id="1521" r:id="rId11"/>
    <p:sldId id="2085849348" r:id="rId12"/>
    <p:sldId id="1500" r:id="rId13"/>
    <p:sldId id="2085849354" r:id="rId14"/>
    <p:sldId id="1510" r:id="rId15"/>
    <p:sldId id="1511" r:id="rId16"/>
    <p:sldId id="2085849352" r:id="rId17"/>
    <p:sldId id="2085849351" r:id="rId18"/>
    <p:sldId id="2085849357" r:id="rId19"/>
  </p:sldIdLst>
  <p:sldSz cx="9144000" cy="6858000" type="screen4x3"/>
  <p:notesSz cx="7102475" cy="93884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64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EEF"/>
    <a:srgbClr val="FD3A00"/>
    <a:srgbClr val="0BADEF"/>
    <a:srgbClr val="F2F2F2"/>
    <a:srgbClr val="E7F2FC"/>
    <a:srgbClr val="BE2B13"/>
    <a:srgbClr val="FD3A13"/>
    <a:srgbClr val="73C358"/>
    <a:srgbClr val="519C39"/>
    <a:srgbClr val="14AD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BDB2EF8-8B08-4BF4-8BB0-2B836424482D}" v="10" dt="2024-02-23T15:12:20.400"/>
  </p1510:revLst>
</p1510:revInfo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40" autoAdjust="0"/>
    <p:restoredTop sz="93844" autoAdjust="0"/>
  </p:normalViewPr>
  <p:slideViewPr>
    <p:cSldViewPr snapToGrid="0" snapToObjects="1">
      <p:cViewPr varScale="1">
        <p:scale>
          <a:sx n="90" d="100"/>
          <a:sy n="90" d="100"/>
        </p:scale>
        <p:origin x="1483" y="58"/>
      </p:cViewPr>
      <p:guideLst>
        <p:guide orient="horz" pos="1464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0878758339407819E-2"/>
          <c:y val="2.2688504719033029E-2"/>
          <c:w val="0.92170233419187941"/>
          <c:h val="0.86321774024057052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Rate</c:v>
                </c:pt>
              </c:strCache>
            </c:strRef>
          </c:tx>
          <c:spPr>
            <a:ln w="28575" cap="rnd">
              <a:solidFill>
                <a:schemeClr val="tx2"/>
              </a:solidFill>
              <a:round/>
            </a:ln>
            <a:effectLst/>
          </c:spPr>
          <c:marker>
            <c:symbol val="none"/>
          </c:marker>
          <c:dPt>
            <c:idx val="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9E9F-4A77-82CB-E1D395CBA28B}"/>
              </c:ext>
            </c:extLst>
          </c:dPt>
          <c:dPt>
            <c:idx val="2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1-9E9F-4A77-82CB-E1D395CBA28B}"/>
              </c:ext>
            </c:extLst>
          </c:dPt>
          <c:dPt>
            <c:idx val="3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2-9E9F-4A77-82CB-E1D395CBA28B}"/>
              </c:ext>
            </c:extLst>
          </c:dPt>
          <c:dPt>
            <c:idx val="4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3-9E9F-4A77-82CB-E1D395CBA28B}"/>
              </c:ext>
            </c:extLst>
          </c:dPt>
          <c:dPt>
            <c:idx val="5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4-9E9F-4A77-82CB-E1D395CBA28B}"/>
              </c:ext>
            </c:extLst>
          </c:dPt>
          <c:dPt>
            <c:idx val="6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5-9E9F-4A77-82CB-E1D395CBA28B}"/>
              </c:ext>
            </c:extLst>
          </c:dPt>
          <c:dPt>
            <c:idx val="7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9E9F-4A77-82CB-E1D395CBA28B}"/>
              </c:ext>
            </c:extLst>
          </c:dPt>
          <c:dPt>
            <c:idx val="8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7-9E9F-4A77-82CB-E1D395CBA28B}"/>
              </c:ext>
            </c:extLst>
          </c:dPt>
          <c:dPt>
            <c:idx val="9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1-2E40-4FCD-921C-93B331405998}"/>
              </c:ext>
            </c:extLst>
          </c:dPt>
          <c:dPt>
            <c:idx val="1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3-2E40-4FCD-921C-93B331405998}"/>
              </c:ext>
            </c:extLst>
          </c:dPt>
          <c:dPt>
            <c:idx val="1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5-2E40-4FCD-921C-93B331405998}"/>
              </c:ext>
            </c:extLst>
          </c:dPt>
          <c:dPt>
            <c:idx val="12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7-2E40-4FCD-921C-93B331405998}"/>
              </c:ext>
            </c:extLst>
          </c:dPt>
          <c:dPt>
            <c:idx val="13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9-2E40-4FCD-921C-93B331405998}"/>
              </c:ext>
            </c:extLst>
          </c:dPt>
          <c:dPt>
            <c:idx val="14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B-2E40-4FCD-921C-93B331405998}"/>
              </c:ext>
            </c:extLst>
          </c:dPt>
          <c:dPt>
            <c:idx val="15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2E40-4FCD-921C-93B331405998}"/>
              </c:ext>
            </c:extLst>
          </c:dPt>
          <c:dPt>
            <c:idx val="16"/>
            <c:marker>
              <c:symbol val="none"/>
            </c:marker>
            <c:bubble3D val="0"/>
            <c:spPr>
              <a:ln w="28575" cap="rnd">
                <a:solidFill>
                  <a:schemeClr val="tx2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F-2E40-4FCD-921C-93B331405998}"/>
              </c:ext>
            </c:extLst>
          </c:dPt>
          <c:dPt>
            <c:idx val="17"/>
            <c:marker>
              <c:symbol val="none"/>
            </c:marker>
            <c:bubble3D val="0"/>
            <c:spPr>
              <a:ln w="28575" cap="rnd">
                <a:solidFill>
                  <a:schemeClr val="tx2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1-2E40-4FCD-921C-93B331405998}"/>
              </c:ext>
            </c:extLst>
          </c:dPt>
          <c:dPt>
            <c:idx val="18"/>
            <c:marker>
              <c:symbol val="none"/>
            </c:marker>
            <c:bubble3D val="0"/>
            <c:spPr>
              <a:ln w="28575" cap="rnd">
                <a:solidFill>
                  <a:schemeClr val="tx2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3-2E40-4FCD-921C-93B331405998}"/>
              </c:ext>
            </c:extLst>
          </c:dPt>
          <c:dPt>
            <c:idx val="19"/>
            <c:marker>
              <c:symbol val="none"/>
            </c:marker>
            <c:bubble3D val="0"/>
            <c:spPr>
              <a:ln w="28575" cap="rnd">
                <a:solidFill>
                  <a:schemeClr val="tx2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5-2E40-4FCD-921C-93B331405998}"/>
              </c:ext>
            </c:extLst>
          </c:dPt>
          <c:dPt>
            <c:idx val="20"/>
            <c:marker>
              <c:symbol val="none"/>
            </c:marker>
            <c:bubble3D val="0"/>
            <c:spPr>
              <a:ln w="28575" cap="rnd">
                <a:solidFill>
                  <a:schemeClr val="tx2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7-2E40-4FCD-921C-93B331405998}"/>
              </c:ext>
            </c:extLst>
          </c:dPt>
          <c:dPt>
            <c:idx val="21"/>
            <c:marker>
              <c:symbol val="none"/>
            </c:marker>
            <c:bubble3D val="0"/>
            <c:spPr>
              <a:ln w="28575" cap="rnd">
                <a:solidFill>
                  <a:schemeClr val="accent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9-2E40-4FCD-921C-93B331405998}"/>
              </c:ext>
            </c:extLst>
          </c:dPt>
          <c:dPt>
            <c:idx val="22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B-2E40-4FCD-921C-93B331405998}"/>
              </c:ext>
            </c:extLst>
          </c:dPt>
          <c:dPt>
            <c:idx val="23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D-2E40-4FCD-921C-93B331405998}"/>
              </c:ext>
            </c:extLst>
          </c:dPt>
          <c:dPt>
            <c:idx val="24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F-888B-4193-B4BA-D937D3406FDC}"/>
              </c:ext>
            </c:extLst>
          </c:dPt>
          <c:dPt>
            <c:idx val="25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1-DA97-4D91-BBCF-04039D0DFC67}"/>
              </c:ext>
            </c:extLst>
          </c:dPt>
          <c:dPt>
            <c:idx val="26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2-DA97-4D91-BBCF-04039D0DFC67}"/>
              </c:ext>
            </c:extLst>
          </c:dPt>
          <c:dPt>
            <c:idx val="27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3-DA97-4D91-BBCF-04039D0DFC67}"/>
              </c:ext>
            </c:extLst>
          </c:dPt>
          <c:cat>
            <c:strRef>
              <c:f>Sheet1!$A$2:$A$29</c:f>
              <c:strCache>
                <c:ptCount val="28"/>
                <c:pt idx="0">
                  <c:v>2018 Q1</c:v>
                </c:pt>
                <c:pt idx="1">
                  <c:v>2018 Q2</c:v>
                </c:pt>
                <c:pt idx="2">
                  <c:v>2018 Q3</c:v>
                </c:pt>
                <c:pt idx="3">
                  <c:v>2018 Q4</c:v>
                </c:pt>
                <c:pt idx="4">
                  <c:v>2019 Q1</c:v>
                </c:pt>
                <c:pt idx="5">
                  <c:v>2019 Q2</c:v>
                </c:pt>
                <c:pt idx="6">
                  <c:v>2019 Q3</c:v>
                </c:pt>
                <c:pt idx="7">
                  <c:v>2019 Q4</c:v>
                </c:pt>
                <c:pt idx="8">
                  <c:v>2020 Q1</c:v>
                </c:pt>
                <c:pt idx="9">
                  <c:v>2020 Q2</c:v>
                </c:pt>
                <c:pt idx="10">
                  <c:v>2020 Q3</c:v>
                </c:pt>
                <c:pt idx="11">
                  <c:v>2020 Q4</c:v>
                </c:pt>
                <c:pt idx="12">
                  <c:v>2021 Q1</c:v>
                </c:pt>
                <c:pt idx="13">
                  <c:v>2021 Q2</c:v>
                </c:pt>
                <c:pt idx="14">
                  <c:v>2021 Q3</c:v>
                </c:pt>
                <c:pt idx="15">
                  <c:v>2021 Q4</c:v>
                </c:pt>
                <c:pt idx="16">
                  <c:v>2022 Q1</c:v>
                </c:pt>
                <c:pt idx="17">
                  <c:v>2022 Q2</c:v>
                </c:pt>
                <c:pt idx="18">
                  <c:v>2022 Q3</c:v>
                </c:pt>
                <c:pt idx="19">
                  <c:v>2022 Q4</c:v>
                </c:pt>
                <c:pt idx="20">
                  <c:v>2023 Q1</c:v>
                </c:pt>
                <c:pt idx="21">
                  <c:v>2023 Q2</c:v>
                </c:pt>
                <c:pt idx="22">
                  <c:v>2023 Q3</c:v>
                </c:pt>
                <c:pt idx="23">
                  <c:v>2023 Q4</c:v>
                </c:pt>
                <c:pt idx="24">
                  <c:v>2024 Q1</c:v>
                </c:pt>
                <c:pt idx="25">
                  <c:v>2024 Q2</c:v>
                </c:pt>
                <c:pt idx="26">
                  <c:v>2024 Q3</c:v>
                </c:pt>
                <c:pt idx="27">
                  <c:v>2024 Q4</c:v>
                </c:pt>
              </c:strCache>
            </c:str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4.3</c:v>
                </c:pt>
                <c:pt idx="1">
                  <c:v>4.5</c:v>
                </c:pt>
                <c:pt idx="2">
                  <c:v>4.5999999999999996</c:v>
                </c:pt>
                <c:pt idx="3">
                  <c:v>4.8</c:v>
                </c:pt>
                <c:pt idx="4">
                  <c:v>4.4000000000000004</c:v>
                </c:pt>
                <c:pt idx="5">
                  <c:v>4</c:v>
                </c:pt>
                <c:pt idx="6">
                  <c:v>3.7</c:v>
                </c:pt>
                <c:pt idx="7">
                  <c:v>3.7</c:v>
                </c:pt>
                <c:pt idx="8">
                  <c:v>3.5</c:v>
                </c:pt>
                <c:pt idx="9">
                  <c:v>3.2</c:v>
                </c:pt>
                <c:pt idx="10" formatCode="0.0">
                  <c:v>3</c:v>
                </c:pt>
                <c:pt idx="11" formatCode="0.0">
                  <c:v>2.8</c:v>
                </c:pt>
                <c:pt idx="12" formatCode="0.0">
                  <c:v>2.9</c:v>
                </c:pt>
                <c:pt idx="13" formatCode="0.0">
                  <c:v>3</c:v>
                </c:pt>
                <c:pt idx="14" formatCode="0.0">
                  <c:v>2.9</c:v>
                </c:pt>
                <c:pt idx="15" formatCode="0.0">
                  <c:v>3.1</c:v>
                </c:pt>
                <c:pt idx="16" formatCode="0.0">
                  <c:v>3.9</c:v>
                </c:pt>
                <c:pt idx="17" formatCode="0.0">
                  <c:v>5.3</c:v>
                </c:pt>
                <c:pt idx="18" formatCode="0.0">
                  <c:v>5.7</c:v>
                </c:pt>
                <c:pt idx="19" formatCode="0.0">
                  <c:v>6.6</c:v>
                </c:pt>
                <c:pt idx="20" formatCode="0.0">
                  <c:v>6.4</c:v>
                </c:pt>
                <c:pt idx="21" formatCode="0.0">
                  <c:v>6.5</c:v>
                </c:pt>
                <c:pt idx="22" formatCode="0.0">
                  <c:v>7</c:v>
                </c:pt>
                <c:pt idx="23" formatCode="0.0">
                  <c:v>7.4</c:v>
                </c:pt>
                <c:pt idx="24">
                  <c:v>7</c:v>
                </c:pt>
                <c:pt idx="25">
                  <c:v>6.6</c:v>
                </c:pt>
                <c:pt idx="26">
                  <c:v>6.3</c:v>
                </c:pt>
                <c:pt idx="27">
                  <c:v>6.1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6-2E40-4FCD-921C-93B3314059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55984880"/>
        <c:axId val="1256534448"/>
      </c:lineChart>
      <c:catAx>
        <c:axId val="12559848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56534448"/>
        <c:crosses val="autoZero"/>
        <c:auto val="1"/>
        <c:lblAlgn val="ctr"/>
        <c:lblOffset val="100"/>
        <c:noMultiLvlLbl val="0"/>
      </c:catAx>
      <c:valAx>
        <c:axId val="1256534448"/>
        <c:scaling>
          <c:orientation val="minMax"/>
          <c:max val="7.5"/>
          <c:min val="2.5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55984880"/>
        <c:crosses val="autoZero"/>
        <c:crossBetween val="between"/>
        <c:majorUnit val="0.5"/>
      </c:valAx>
      <c:dTable>
        <c:showHorzBorder val="1"/>
        <c:showVertBorder val="1"/>
        <c:showOutline val="1"/>
        <c:showKeys val="0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8604843641576108E-2"/>
          <c:y val="2.7313335743599735E-2"/>
          <c:w val="0.91232307460715434"/>
          <c:h val="0.8984727865211472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 10-Year Treasury Yield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Sheet1!$A$2:$A$53</c:f>
              <c:numCache>
                <c:formatCode>General</c:formatCode>
                <c:ptCount val="52"/>
                <c:pt idx="0">
                  <c:v>1972</c:v>
                </c:pt>
                <c:pt idx="8">
                  <c:v>1980</c:v>
                </c:pt>
                <c:pt idx="18">
                  <c:v>1990</c:v>
                </c:pt>
                <c:pt idx="28">
                  <c:v>2000</c:v>
                </c:pt>
                <c:pt idx="38">
                  <c:v>2010</c:v>
                </c:pt>
                <c:pt idx="51">
                  <c:v>2023</c:v>
                </c:pt>
              </c:numCache>
            </c:numRef>
          </c:cat>
          <c:val>
            <c:numRef>
              <c:f>Sheet1!$B$2:$B$53</c:f>
              <c:numCache>
                <c:formatCode>General</c:formatCode>
                <c:ptCount val="52"/>
                <c:pt idx="0">
                  <c:v>5.94</c:v>
                </c:pt>
                <c:pt idx="1">
                  <c:v>6.43</c:v>
                </c:pt>
                <c:pt idx="2">
                  <c:v>6.94</c:v>
                </c:pt>
                <c:pt idx="3">
                  <c:v>7.42</c:v>
                </c:pt>
                <c:pt idx="4">
                  <c:v>7.77</c:v>
                </c:pt>
                <c:pt idx="5">
                  <c:v>6.84</c:v>
                </c:pt>
                <c:pt idx="6">
                  <c:v>7.83</c:v>
                </c:pt>
                <c:pt idx="7">
                  <c:v>9.18</c:v>
                </c:pt>
                <c:pt idx="8">
                  <c:v>10.5</c:v>
                </c:pt>
                <c:pt idx="9">
                  <c:v>12.42</c:v>
                </c:pt>
                <c:pt idx="10">
                  <c:v>14.19</c:v>
                </c:pt>
                <c:pt idx="11">
                  <c:v>10.32</c:v>
                </c:pt>
                <c:pt idx="12">
                  <c:v>11.86</c:v>
                </c:pt>
                <c:pt idx="13">
                  <c:v>11.7</c:v>
                </c:pt>
                <c:pt idx="14">
                  <c:v>9.0399999999999991</c:v>
                </c:pt>
                <c:pt idx="15">
                  <c:v>7.18</c:v>
                </c:pt>
                <c:pt idx="16">
                  <c:v>8.83</c:v>
                </c:pt>
                <c:pt idx="17">
                  <c:v>9.23</c:v>
                </c:pt>
                <c:pt idx="18">
                  <c:v>7.94</c:v>
                </c:pt>
                <c:pt idx="19">
                  <c:v>7.97</c:v>
                </c:pt>
                <c:pt idx="20">
                  <c:v>6.78</c:v>
                </c:pt>
                <c:pt idx="21">
                  <c:v>6.66</c:v>
                </c:pt>
                <c:pt idx="22">
                  <c:v>5.92</c:v>
                </c:pt>
                <c:pt idx="23">
                  <c:v>7.88</c:v>
                </c:pt>
                <c:pt idx="24">
                  <c:v>5.6</c:v>
                </c:pt>
                <c:pt idx="25">
                  <c:v>6.54</c:v>
                </c:pt>
                <c:pt idx="26">
                  <c:v>5.67</c:v>
                </c:pt>
                <c:pt idx="27">
                  <c:v>4.6900000000000004</c:v>
                </c:pt>
                <c:pt idx="28">
                  <c:v>6.58</c:v>
                </c:pt>
                <c:pt idx="29">
                  <c:v>4.92</c:v>
                </c:pt>
                <c:pt idx="30">
                  <c:v>5.2</c:v>
                </c:pt>
                <c:pt idx="31">
                  <c:v>4.07</c:v>
                </c:pt>
                <c:pt idx="32">
                  <c:v>4.38</c:v>
                </c:pt>
                <c:pt idx="33">
                  <c:v>4.2300000000000004</c:v>
                </c:pt>
                <c:pt idx="34">
                  <c:v>4.37</c:v>
                </c:pt>
                <c:pt idx="35">
                  <c:v>4.68</c:v>
                </c:pt>
                <c:pt idx="36">
                  <c:v>3.91</c:v>
                </c:pt>
                <c:pt idx="37">
                  <c:v>2.46</c:v>
                </c:pt>
                <c:pt idx="38">
                  <c:v>3.85</c:v>
                </c:pt>
                <c:pt idx="39">
                  <c:v>3.36</c:v>
                </c:pt>
                <c:pt idx="40">
                  <c:v>1.97</c:v>
                </c:pt>
                <c:pt idx="41">
                  <c:v>1.86</c:v>
                </c:pt>
                <c:pt idx="42">
                  <c:v>3</c:v>
                </c:pt>
                <c:pt idx="43">
                  <c:v>2.12</c:v>
                </c:pt>
                <c:pt idx="44">
                  <c:v>2.2400000000000002</c:v>
                </c:pt>
                <c:pt idx="45">
                  <c:v>2.44</c:v>
                </c:pt>
                <c:pt idx="46">
                  <c:v>2.46</c:v>
                </c:pt>
                <c:pt idx="47">
                  <c:v>2.66</c:v>
                </c:pt>
                <c:pt idx="48">
                  <c:v>0.93</c:v>
                </c:pt>
                <c:pt idx="49">
                  <c:v>1.52</c:v>
                </c:pt>
                <c:pt idx="50">
                  <c:v>3.83</c:v>
                </c:pt>
                <c:pt idx="51">
                  <c:v>3.84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C6B9-4CD2-95C0-B99643A47BF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 30-Year Fixed Mortgage Rate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Sheet1!$A$2:$A$53</c:f>
              <c:numCache>
                <c:formatCode>General</c:formatCode>
                <c:ptCount val="52"/>
                <c:pt idx="0">
                  <c:v>1972</c:v>
                </c:pt>
                <c:pt idx="8">
                  <c:v>1980</c:v>
                </c:pt>
                <c:pt idx="18">
                  <c:v>1990</c:v>
                </c:pt>
                <c:pt idx="28">
                  <c:v>2000</c:v>
                </c:pt>
                <c:pt idx="38">
                  <c:v>2010</c:v>
                </c:pt>
                <c:pt idx="51">
                  <c:v>2023</c:v>
                </c:pt>
              </c:numCache>
            </c:numRef>
          </c:cat>
          <c:val>
            <c:numRef>
              <c:f>Sheet1!$C$2:$C$53</c:f>
              <c:numCache>
                <c:formatCode>General</c:formatCode>
                <c:ptCount val="52"/>
                <c:pt idx="0">
                  <c:v>7.44</c:v>
                </c:pt>
                <c:pt idx="1">
                  <c:v>7.44</c:v>
                </c:pt>
                <c:pt idx="2">
                  <c:v>8.5399999999999991</c:v>
                </c:pt>
                <c:pt idx="3">
                  <c:v>9.43</c:v>
                </c:pt>
                <c:pt idx="4">
                  <c:v>9.02</c:v>
                </c:pt>
                <c:pt idx="5">
                  <c:v>8.7200000000000006</c:v>
                </c:pt>
                <c:pt idx="6">
                  <c:v>9.01</c:v>
                </c:pt>
                <c:pt idx="7">
                  <c:v>10.39</c:v>
                </c:pt>
                <c:pt idx="8">
                  <c:v>12.88</c:v>
                </c:pt>
                <c:pt idx="9">
                  <c:v>14.9</c:v>
                </c:pt>
                <c:pt idx="10">
                  <c:v>17.48</c:v>
                </c:pt>
                <c:pt idx="11">
                  <c:v>13.25</c:v>
                </c:pt>
                <c:pt idx="12">
                  <c:v>13.37</c:v>
                </c:pt>
                <c:pt idx="13">
                  <c:v>13.08</c:v>
                </c:pt>
                <c:pt idx="14">
                  <c:v>10.89</c:v>
                </c:pt>
                <c:pt idx="15">
                  <c:v>9.1999999999999993</c:v>
                </c:pt>
                <c:pt idx="16">
                  <c:v>10.38</c:v>
                </c:pt>
                <c:pt idx="17">
                  <c:v>10.73</c:v>
                </c:pt>
                <c:pt idx="18">
                  <c:v>9.9</c:v>
                </c:pt>
                <c:pt idx="19">
                  <c:v>9.64</c:v>
                </c:pt>
                <c:pt idx="20">
                  <c:v>8.43</c:v>
                </c:pt>
                <c:pt idx="21">
                  <c:v>7.99</c:v>
                </c:pt>
                <c:pt idx="22">
                  <c:v>7.07</c:v>
                </c:pt>
                <c:pt idx="23">
                  <c:v>9.15</c:v>
                </c:pt>
                <c:pt idx="24">
                  <c:v>7.03</c:v>
                </c:pt>
                <c:pt idx="25">
                  <c:v>7.82</c:v>
                </c:pt>
                <c:pt idx="26">
                  <c:v>6.99</c:v>
                </c:pt>
                <c:pt idx="27">
                  <c:v>6.79</c:v>
                </c:pt>
                <c:pt idx="28">
                  <c:v>8.2100000000000009</c:v>
                </c:pt>
                <c:pt idx="29">
                  <c:v>7.03</c:v>
                </c:pt>
                <c:pt idx="30">
                  <c:v>7</c:v>
                </c:pt>
                <c:pt idx="31">
                  <c:v>5.92</c:v>
                </c:pt>
                <c:pt idx="32">
                  <c:v>5.71</c:v>
                </c:pt>
                <c:pt idx="33">
                  <c:v>5.71</c:v>
                </c:pt>
                <c:pt idx="34">
                  <c:v>6.15</c:v>
                </c:pt>
                <c:pt idx="35">
                  <c:v>6.22</c:v>
                </c:pt>
                <c:pt idx="36">
                  <c:v>5.76</c:v>
                </c:pt>
                <c:pt idx="37">
                  <c:v>5.05</c:v>
                </c:pt>
                <c:pt idx="38">
                  <c:v>5.03</c:v>
                </c:pt>
                <c:pt idx="39">
                  <c:v>4.76</c:v>
                </c:pt>
                <c:pt idx="40">
                  <c:v>3.92</c:v>
                </c:pt>
                <c:pt idx="41">
                  <c:v>3.41</c:v>
                </c:pt>
                <c:pt idx="42">
                  <c:v>4.43</c:v>
                </c:pt>
                <c:pt idx="43">
                  <c:v>3.67</c:v>
                </c:pt>
                <c:pt idx="44">
                  <c:v>3.87</c:v>
                </c:pt>
                <c:pt idx="45">
                  <c:v>4.1500000000000004</c:v>
                </c:pt>
                <c:pt idx="46">
                  <c:v>4.03</c:v>
                </c:pt>
                <c:pt idx="47">
                  <c:v>4.46</c:v>
                </c:pt>
                <c:pt idx="48">
                  <c:v>3.62</c:v>
                </c:pt>
                <c:pt idx="49">
                  <c:v>2.74</c:v>
                </c:pt>
                <c:pt idx="50">
                  <c:v>6.42</c:v>
                </c:pt>
                <c:pt idx="51">
                  <c:v>6.61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C6B9-4CD2-95C0-B99643A47B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029407"/>
        <c:axId val="291979775"/>
      </c:lineChart>
      <c:catAx>
        <c:axId val="2840294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979775"/>
        <c:crosses val="autoZero"/>
        <c:auto val="1"/>
        <c:lblAlgn val="ctr"/>
        <c:lblOffset val="100"/>
        <c:noMultiLvlLbl val="0"/>
      </c:catAx>
      <c:valAx>
        <c:axId val="291979775"/>
        <c:scaling>
          <c:orientation val="minMax"/>
          <c:max val="1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02940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rgbClr val="00AEEF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48734306932274191"/>
          <c:y val="1.6282938876261754E-2"/>
          <c:w val="0.50949789405583357"/>
          <c:h val="0.11258740128582356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8.6906299212598431E-2"/>
          <c:w val="1"/>
          <c:h val="0.799563188976378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Mortgage Rates</c:v>
                </c:pt>
                <c:pt idx="1">
                  <c:v>Inventory</c:v>
                </c:pt>
                <c:pt idx="2">
                  <c:v>Affordability/Home Prices</c:v>
                </c:pt>
              </c:strCache>
            </c:strRef>
          </c:cat>
          <c:val>
            <c:numRef>
              <c:f>Sheet1!$B$2:$B$4</c:f>
              <c:numCache>
                <c:formatCode>0.0%</c:formatCode>
                <c:ptCount val="3"/>
                <c:pt idx="0">
                  <c:v>0.72099999999999997</c:v>
                </c:pt>
                <c:pt idx="1">
                  <c:v>0.34399999999999997</c:v>
                </c:pt>
                <c:pt idx="2">
                  <c:v>0.17399999999999999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6F-479B-8608-4CF0618390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27"/>
        <c:axId val="668859312"/>
        <c:axId val="1399697216"/>
      </c:barChart>
      <c:catAx>
        <c:axId val="668859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99697216"/>
        <c:crosses val="autoZero"/>
        <c:auto val="1"/>
        <c:lblAlgn val="ctr"/>
        <c:lblOffset val="100"/>
        <c:noMultiLvlLbl val="0"/>
      </c:catAx>
      <c:valAx>
        <c:axId val="139969721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crossAx val="6688593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2C81-4196-BE31-DC8C87E88389}"/>
              </c:ext>
            </c:extLst>
          </c:dPt>
          <c:dLbls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Sheet1!$A$2:$A$7</c:f>
              <c:numCache>
                <c:formatCode>General</c:formatCode>
                <c:ptCount val="6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  <c:pt idx="5">
                  <c:v>2028</c:v>
                </c:pt>
              </c:numCache>
            </c:numRef>
          </c:cat>
          <c:val>
            <c:numRef>
              <c:f>Sheet1!$B$2:$B$7</c:f>
              <c:numCache>
                <c:formatCode>0.00%</c:formatCode>
                <c:ptCount val="6"/>
                <c:pt idx="0">
                  <c:v>5.9200000000000003E-2</c:v>
                </c:pt>
                <c:pt idx="1">
                  <c:v>2.35E-2</c:v>
                </c:pt>
                <c:pt idx="2">
                  <c:v>2.7E-2</c:v>
                </c:pt>
                <c:pt idx="3">
                  <c:v>3.6700000000000003E-2</c:v>
                </c:pt>
                <c:pt idx="4">
                  <c:v>4.0599999999999997E-2</c:v>
                </c:pt>
                <c:pt idx="5">
                  <c:v>4.1500000000000002E-2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20-48BE-B037-41726B2EFC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overlap val="-27"/>
        <c:axId val="1742149935"/>
        <c:axId val="1742163663"/>
      </c:barChart>
      <c:catAx>
        <c:axId val="17421499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2163663"/>
        <c:crosses val="autoZero"/>
        <c:auto val="1"/>
        <c:lblAlgn val="ctr"/>
        <c:lblOffset val="100"/>
        <c:noMultiLvlLbl val="0"/>
      </c:catAx>
      <c:valAx>
        <c:axId val="1742163663"/>
        <c:scaling>
          <c:orientation val="minMax"/>
        </c:scaling>
        <c:delete val="1"/>
        <c:axPos val="l"/>
        <c:numFmt formatCode="0.00%" sourceLinked="1"/>
        <c:majorTickMark val="none"/>
        <c:minorTickMark val="none"/>
        <c:tickLblPos val="nextTo"/>
        <c:crossAx val="174214993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7573067175931999E-2"/>
          <c:y val="3.1408849407983289E-2"/>
          <c:w val="0.96631828791279684"/>
          <c:h val="0.8731491156538311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32D-4F5C-95F2-414E829AF051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132D-4F5C-95F2-414E829AF051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2DE8-44C5-9627-383A1BF331A3}"/>
              </c:ext>
            </c:extLst>
          </c:dPt>
          <c:dLbls>
            <c:dLbl>
              <c:idx val="1"/>
              <c:tx>
                <c:rich>
                  <a:bodyPr/>
                  <a:lstStyle/>
                  <a:p>
                    <a:fld id="{63C43F3B-46A9-4786-8298-468462E498B8}" type="VALUE">
                      <a:rPr lang="en-US">
                        <a:solidFill>
                          <a:schemeClr val="tx1"/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132D-4F5C-95F2-414E829AF05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  <c:pt idx="5">
                  <c:v>2029</c:v>
                </c:pt>
              </c:strCache>
            </c:strRef>
          </c:cat>
          <c:val>
            <c:numRef>
              <c:f>Sheet1!$B$2:$B$7</c:f>
              <c:numCache>
                <c:formatCode>"$"#,##0_);[Red]\("$"#,##0\)</c:formatCode>
                <c:ptCount val="6"/>
                <c:pt idx="0">
                  <c:v>400000</c:v>
                </c:pt>
                <c:pt idx="1">
                  <c:v>409400</c:v>
                </c:pt>
                <c:pt idx="2">
                  <c:v>420454</c:v>
                </c:pt>
                <c:pt idx="3">
                  <c:v>435884</c:v>
                </c:pt>
                <c:pt idx="4">
                  <c:v>453581</c:v>
                </c:pt>
                <c:pt idx="5">
                  <c:v>472405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33-44BC-8B9F-F38B3E5BA4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overlap val="-27"/>
        <c:axId val="55340960"/>
        <c:axId val="55339296"/>
      </c:barChart>
      <c:catAx>
        <c:axId val="55340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339296"/>
        <c:crosses val="autoZero"/>
        <c:auto val="1"/>
        <c:lblAlgn val="ctr"/>
        <c:lblOffset val="100"/>
        <c:noMultiLvlLbl val="0"/>
      </c:catAx>
      <c:valAx>
        <c:axId val="55339296"/>
        <c:scaling>
          <c:orientation val="minMax"/>
          <c:max val="500000"/>
          <c:min val="200000"/>
        </c:scaling>
        <c:delete val="1"/>
        <c:axPos val="l"/>
        <c:numFmt formatCode="&quot;$&quot;#,##0_);[Red]\(&quot;$&quot;#,##0\)" sourceLinked="1"/>
        <c:majorTickMark val="out"/>
        <c:minorTickMark val="none"/>
        <c:tickLblPos val="nextTo"/>
        <c:crossAx val="553409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38B5EC84-F3D1-C54B-A30F-FF33BB441B79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8275" y="1173163"/>
            <a:ext cx="4225925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C761AAD4-5556-D24A-BEF8-D18070DA1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9729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61AAD4-5556-D24A-BEF8-D18070DA12B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6155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61AAD4-5556-D24A-BEF8-D18070DA12B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6460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61AAD4-5556-D24A-BEF8-D18070DA12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33633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https://www.mba.org/news-and-research/forecasts-and-commentary/mortgage-finance-forecast-archives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https://www.mba.org/docs/default-source/research-and-forecasts/forecasts/2023/mff_dec23.pdf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61AAD4-5556-D24A-BEF8-D18070DA12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15742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C4A852-3448-CD98-3AD4-D2BBDE1FA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F0C8E5A-7E7C-CCDB-10FA-D0FC1BB747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79E58C3-C5F9-B383-DFBC-28815D8F7B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https://www.freddiemac.com/pmms/pmms_archives</a:t>
            </a:r>
          </a:p>
          <a:p>
            <a:r>
              <a:rPr lang="en-US" dirty="0"/>
              <a:t>https://www.macrotrends.net/2016/10-year-treasury-bond-rate-yield-chart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49BA1F-9FC7-AE6A-DDD5-C871ADE7F4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61AAD4-5556-D24A-BEF8-D18070DA12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46442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61AAD4-5556-D24A-BEF8-D18070DA12B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5045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https://brightmls.com/article/market-survey-winds-of-change-expected-for-2024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61AAD4-5556-D24A-BEF8-D18070DA12B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812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https://www.nahb.org/news-and-economics/press-releases/2023/12/new-home-sales-down-in-november-but-should-improve-moving-forward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61AAD4-5556-D24A-BEF8-D18070DA12B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0974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61AAD4-5556-D24A-BEF8-D18070DA12B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8592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https://pulsenomics.com/surveys/#home-price-expectations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61AAD4-5556-D24A-BEF8-D18070DA12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94005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https://pulsenomics.com/surveys/#home-price-expectations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61AAD4-5556-D24A-BEF8-D18070DA12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69172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61AAD4-5556-D24A-BEF8-D18070DA12B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8988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-With-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6DB01F3-BAC8-4241-A2CA-F7E48744B6C7}"/>
              </a:ext>
            </a:extLst>
          </p:cNvPr>
          <p:cNvSpPr/>
          <p:nvPr userDrawn="1"/>
        </p:nvSpPr>
        <p:spPr>
          <a:xfrm>
            <a:off x="0" y="0"/>
            <a:ext cx="9144000" cy="9579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829031CF-342E-AD45-AD90-1B0E57E6240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7351" y="6481050"/>
            <a:ext cx="8375650" cy="218439"/>
          </a:xfrm>
        </p:spPr>
        <p:txBody>
          <a:bodyPr lIns="0" rIns="0">
            <a:noAutofit/>
          </a:bodyPr>
          <a:lstStyle>
            <a:lvl1pPr marL="0" indent="0" algn="r">
              <a:buNone/>
              <a:defRPr sz="900" b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Source: XYZ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81541932-45EF-644E-A7DD-3138C507C1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381005"/>
            <a:ext cx="8382000" cy="354495"/>
          </a:xfrm>
        </p:spPr>
        <p:txBody>
          <a:bodyPr lIns="0" tIns="0" rIns="0" bIns="0" anchor="t" anchorCtr="0">
            <a:noAutofit/>
          </a:bodyPr>
          <a:lstStyle>
            <a:lvl1pPr>
              <a:lnSpc>
                <a:spcPct val="100000"/>
              </a:lnSpc>
              <a:defRPr sz="24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FB057E-2027-3E4D-981E-B885D2865D9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1002" y="963750"/>
            <a:ext cx="8385175" cy="308458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5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3399805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pert-Quote">
    <p:bg>
      <p:bgPr>
        <a:solidFill>
          <a:srgbClr val="14AD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44D9CF3-7E98-2B47-BA5D-AF02787823E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0999" y="427697"/>
            <a:ext cx="801757" cy="803093"/>
          </a:xfrm>
          <a:prstGeom prst="rect">
            <a:avLst/>
          </a:prstGeom>
        </p:spPr>
      </p:pic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275E6C5C-FD43-E74F-95BF-E47D09E9480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7825" y="1500809"/>
            <a:ext cx="8388350" cy="4293566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 sz="3400">
                <a:solidFill>
                  <a:schemeClr val="bg1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Quote here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DBDEEA11-C77A-1B42-A787-60046794C46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1000" y="6096001"/>
            <a:ext cx="8382000" cy="38100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200" b="1"/>
            </a:lvl2pPr>
            <a:lvl3pPr marL="914400" indent="0">
              <a:buNone/>
              <a:defRPr sz="2200" b="1"/>
            </a:lvl3pPr>
            <a:lvl4pPr marL="1371600" indent="0">
              <a:buNone/>
              <a:defRPr sz="2200" b="1"/>
            </a:lvl4pPr>
            <a:lvl5pPr marL="1828800" indent="0">
              <a:buNone/>
              <a:defRPr sz="2200" b="1"/>
            </a:lvl5pPr>
          </a:lstStyle>
          <a:p>
            <a:pPr lvl="0"/>
            <a:r>
              <a:rPr lang="en-US" dirty="0"/>
              <a:t>- Name, Title, Company</a:t>
            </a:r>
          </a:p>
        </p:txBody>
      </p:sp>
    </p:spTree>
    <p:extLst>
      <p:ext uri="{BB962C8B-B14F-4D97-AF65-F5344CB8AC3E}">
        <p14:creationId xmlns:p14="http://schemas.microsoft.com/office/powerpoint/2010/main" val="478080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-With-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6DB01F3-BAC8-4241-A2CA-F7E48744B6C7}"/>
              </a:ext>
            </a:extLst>
          </p:cNvPr>
          <p:cNvSpPr/>
          <p:nvPr userDrawn="1"/>
        </p:nvSpPr>
        <p:spPr>
          <a:xfrm>
            <a:off x="0" y="0"/>
            <a:ext cx="9144000" cy="9579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829031CF-342E-AD45-AD90-1B0E57E6240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7351" y="6481048"/>
            <a:ext cx="8375650" cy="218439"/>
          </a:xfrm>
        </p:spPr>
        <p:txBody>
          <a:bodyPr lIns="0" rIns="0">
            <a:noAutofit/>
          </a:bodyPr>
          <a:lstStyle>
            <a:lvl1pPr marL="0" indent="0" algn="r">
              <a:buNone/>
              <a:defRPr sz="1200" b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Source: XYZ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81541932-45EF-644E-A7DD-3138C507C1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381003"/>
            <a:ext cx="8382000" cy="354495"/>
          </a:xfrm>
        </p:spPr>
        <p:txBody>
          <a:bodyPr lIns="0" tIns="0" rIns="0" bIns="0" anchor="t" anchorCtr="0">
            <a:noAutofit/>
          </a:bodyPr>
          <a:lstStyle>
            <a:lvl1pPr>
              <a:lnSpc>
                <a:spcPct val="100000"/>
              </a:lnSpc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FB057E-2027-3E4D-981E-B885D2865D9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1001" y="963750"/>
            <a:ext cx="8385175" cy="308458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1009862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pert-Quote">
    <p:bg>
      <p:bgPr>
        <a:solidFill>
          <a:srgbClr val="14AD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44D9CF3-7E98-2B47-BA5D-AF02787823E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80999" y="427697"/>
            <a:ext cx="801757" cy="803093"/>
          </a:xfrm>
          <a:prstGeom prst="rect">
            <a:avLst/>
          </a:prstGeom>
        </p:spPr>
      </p:pic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275E6C5C-FD43-E74F-95BF-E47D09E9480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7825" y="1500809"/>
            <a:ext cx="8388350" cy="4293566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 sz="3400">
                <a:solidFill>
                  <a:schemeClr val="bg1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Quote here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DBDEEA11-C77A-1B42-A787-60046794C46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1000" y="6096001"/>
            <a:ext cx="8382000" cy="38100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200" b="1"/>
            </a:lvl2pPr>
            <a:lvl3pPr marL="914400" indent="0">
              <a:buNone/>
              <a:defRPr sz="2200" b="1"/>
            </a:lvl3pPr>
            <a:lvl4pPr marL="1371600" indent="0">
              <a:buNone/>
              <a:defRPr sz="2200" b="1"/>
            </a:lvl4pPr>
            <a:lvl5pPr marL="1828800" indent="0">
              <a:buNone/>
              <a:defRPr sz="2200" b="1"/>
            </a:lvl5pPr>
          </a:lstStyle>
          <a:p>
            <a:pPr lvl="0"/>
            <a:r>
              <a:rPr lang="en-US" dirty="0"/>
              <a:t>- Name, Title, Company</a:t>
            </a:r>
          </a:p>
        </p:txBody>
      </p:sp>
    </p:spTree>
    <p:extLst>
      <p:ext uri="{BB962C8B-B14F-4D97-AF65-F5344CB8AC3E}">
        <p14:creationId xmlns:p14="http://schemas.microsoft.com/office/powerpoint/2010/main" val="478080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pert-Quote">
    <p:bg>
      <p:bgPr>
        <a:solidFill>
          <a:srgbClr val="14AD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44D9CF3-7E98-2B47-BA5D-AF02787823E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0999" y="427697"/>
            <a:ext cx="801757" cy="803093"/>
          </a:xfrm>
          <a:prstGeom prst="rect">
            <a:avLst/>
          </a:prstGeom>
        </p:spPr>
      </p:pic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275E6C5C-FD43-E74F-95BF-E47D09E9480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7825" y="1500809"/>
            <a:ext cx="8388350" cy="4293566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 sz="3400">
                <a:solidFill>
                  <a:schemeClr val="bg1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Quote here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DBDEEA11-C77A-1B42-A787-60046794C46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1000" y="6096001"/>
            <a:ext cx="8382000" cy="38100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200" b="1"/>
            </a:lvl2pPr>
            <a:lvl3pPr marL="914400" indent="0">
              <a:buNone/>
              <a:defRPr sz="2200" b="1"/>
            </a:lvl3pPr>
            <a:lvl4pPr marL="1371600" indent="0">
              <a:buNone/>
              <a:defRPr sz="2200" b="1"/>
            </a:lvl4pPr>
            <a:lvl5pPr marL="1828800" indent="0">
              <a:buNone/>
              <a:defRPr sz="2200" b="1"/>
            </a:lvl5pPr>
          </a:lstStyle>
          <a:p>
            <a:pPr lvl="0"/>
            <a:r>
              <a:rPr lang="en-US" dirty="0"/>
              <a:t>- Name, Title, Company</a:t>
            </a:r>
          </a:p>
        </p:txBody>
      </p:sp>
    </p:spTree>
    <p:extLst>
      <p:ext uri="{BB962C8B-B14F-4D97-AF65-F5344CB8AC3E}">
        <p14:creationId xmlns:p14="http://schemas.microsoft.com/office/powerpoint/2010/main" val="478080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pert-Quote">
    <p:bg>
      <p:bgPr>
        <a:solidFill>
          <a:srgbClr val="14AD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44D9CF3-7E98-2B47-BA5D-AF02787823E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0999" y="427697"/>
            <a:ext cx="801757" cy="803093"/>
          </a:xfrm>
          <a:prstGeom prst="rect">
            <a:avLst/>
          </a:prstGeom>
        </p:spPr>
      </p:pic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275E6C5C-FD43-E74F-95BF-E47D09E9480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7825" y="1500809"/>
            <a:ext cx="8388350" cy="4293566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 sz="3400">
                <a:solidFill>
                  <a:schemeClr val="bg1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Quote here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DBDEEA11-C77A-1B42-A787-60046794C46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1000" y="6096001"/>
            <a:ext cx="8382000" cy="38100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200" b="1"/>
            </a:lvl2pPr>
            <a:lvl3pPr marL="914400" indent="0">
              <a:buNone/>
              <a:defRPr sz="2200" b="1"/>
            </a:lvl3pPr>
            <a:lvl4pPr marL="1371600" indent="0">
              <a:buNone/>
              <a:defRPr sz="2200" b="1"/>
            </a:lvl4pPr>
            <a:lvl5pPr marL="1828800" indent="0">
              <a:buNone/>
              <a:defRPr sz="2200" b="1"/>
            </a:lvl5pPr>
          </a:lstStyle>
          <a:p>
            <a:pPr lvl="0"/>
            <a:r>
              <a:rPr lang="en-US" dirty="0"/>
              <a:t>- Name, Title, Company</a:t>
            </a:r>
          </a:p>
        </p:txBody>
      </p:sp>
    </p:spTree>
    <p:extLst>
      <p:ext uri="{BB962C8B-B14F-4D97-AF65-F5344CB8AC3E}">
        <p14:creationId xmlns:p14="http://schemas.microsoft.com/office/powerpoint/2010/main" val="478080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pert-Quote">
    <p:bg>
      <p:bgPr>
        <a:solidFill>
          <a:srgbClr val="14AD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44D9CF3-7E98-2B47-BA5D-AF02787823E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0999" y="427697"/>
            <a:ext cx="801757" cy="803093"/>
          </a:xfrm>
          <a:prstGeom prst="rect">
            <a:avLst/>
          </a:prstGeom>
        </p:spPr>
      </p:pic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275E6C5C-FD43-E74F-95BF-E47D09E9480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7825" y="1500809"/>
            <a:ext cx="8388350" cy="4293566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 sz="3400">
                <a:solidFill>
                  <a:schemeClr val="bg1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Quote here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DBDEEA11-C77A-1B42-A787-60046794C46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1000" y="6096001"/>
            <a:ext cx="8382000" cy="38100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200" b="1"/>
            </a:lvl2pPr>
            <a:lvl3pPr marL="914400" indent="0">
              <a:buNone/>
              <a:defRPr sz="2200" b="1"/>
            </a:lvl3pPr>
            <a:lvl4pPr marL="1371600" indent="0">
              <a:buNone/>
              <a:defRPr sz="2200" b="1"/>
            </a:lvl4pPr>
            <a:lvl5pPr marL="1828800" indent="0">
              <a:buNone/>
              <a:defRPr sz="2200" b="1"/>
            </a:lvl5pPr>
          </a:lstStyle>
          <a:p>
            <a:pPr lvl="0"/>
            <a:r>
              <a:rPr lang="en-US" dirty="0"/>
              <a:t>- Name, Title, Company</a:t>
            </a:r>
          </a:p>
        </p:txBody>
      </p:sp>
    </p:spTree>
    <p:extLst>
      <p:ext uri="{BB962C8B-B14F-4D97-AF65-F5344CB8AC3E}">
        <p14:creationId xmlns:p14="http://schemas.microsoft.com/office/powerpoint/2010/main" val="478080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6DB01F3-BAC8-4241-A2CA-F7E48744B6C7}"/>
              </a:ext>
            </a:extLst>
          </p:cNvPr>
          <p:cNvSpPr/>
          <p:nvPr userDrawn="1"/>
        </p:nvSpPr>
        <p:spPr>
          <a:xfrm>
            <a:off x="0" y="0"/>
            <a:ext cx="9144000" cy="95794"/>
          </a:xfrm>
          <a:prstGeom prst="rect">
            <a:avLst/>
          </a:prstGeom>
          <a:solidFill>
            <a:srgbClr val="14AD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829031CF-342E-AD45-AD90-1B0E57E6240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7350" y="6481046"/>
            <a:ext cx="8375650" cy="218439"/>
          </a:xfrm>
        </p:spPr>
        <p:txBody>
          <a:bodyPr lIns="0" rIns="0">
            <a:noAutofit/>
          </a:bodyPr>
          <a:lstStyle>
            <a:lvl1pPr marL="0" indent="0" algn="r">
              <a:buNone/>
              <a:defRPr sz="1200" b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Source: XYZ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81541932-45EF-644E-A7DD-3138C507C1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381001"/>
            <a:ext cx="8382000" cy="354495"/>
          </a:xfrm>
        </p:spPr>
        <p:txBody>
          <a:bodyPr lIns="0" tIns="0" rIns="0" bIns="0" anchor="t" anchorCtr="0">
            <a:noAutofit/>
          </a:bodyPr>
          <a:lstStyle>
            <a:lvl1pPr>
              <a:lnSpc>
                <a:spcPct val="100000"/>
              </a:lnSpc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3875603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-With-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6DB01F3-BAC8-4241-A2CA-F7E48744B6C7}"/>
              </a:ext>
            </a:extLst>
          </p:cNvPr>
          <p:cNvSpPr/>
          <p:nvPr userDrawn="1"/>
        </p:nvSpPr>
        <p:spPr>
          <a:xfrm>
            <a:off x="0" y="0"/>
            <a:ext cx="9144000" cy="95794"/>
          </a:xfrm>
          <a:prstGeom prst="rect">
            <a:avLst/>
          </a:prstGeom>
          <a:solidFill>
            <a:srgbClr val="14AD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829031CF-342E-AD45-AD90-1B0E57E6240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7350" y="6481046"/>
            <a:ext cx="8375650" cy="218439"/>
          </a:xfrm>
        </p:spPr>
        <p:txBody>
          <a:bodyPr lIns="0" rIns="0">
            <a:noAutofit/>
          </a:bodyPr>
          <a:lstStyle>
            <a:lvl1pPr marL="0" indent="0" algn="r">
              <a:buNone/>
              <a:defRPr sz="1200" b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Source: XYZ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81541932-45EF-644E-A7DD-3138C507C1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381001"/>
            <a:ext cx="8382000" cy="354495"/>
          </a:xfrm>
        </p:spPr>
        <p:txBody>
          <a:bodyPr lIns="0" tIns="0" rIns="0" bIns="0" anchor="t" anchorCtr="0">
            <a:noAutofit/>
          </a:bodyPr>
          <a:lstStyle>
            <a:lvl1pPr>
              <a:lnSpc>
                <a:spcPct val="100000"/>
              </a:lnSpc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FB057E-2027-3E4D-981E-B885D2865D9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1000" y="963750"/>
            <a:ext cx="8385175" cy="308458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1009862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-Long-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6DB01F3-BAC8-4241-A2CA-F7E48744B6C7}"/>
              </a:ext>
            </a:extLst>
          </p:cNvPr>
          <p:cNvSpPr/>
          <p:nvPr userDrawn="1"/>
        </p:nvSpPr>
        <p:spPr>
          <a:xfrm>
            <a:off x="0" y="0"/>
            <a:ext cx="9144000" cy="95794"/>
          </a:xfrm>
          <a:prstGeom prst="rect">
            <a:avLst/>
          </a:prstGeom>
          <a:solidFill>
            <a:srgbClr val="14AD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829031CF-342E-AD45-AD90-1B0E57E6240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7350" y="6481046"/>
            <a:ext cx="8375650" cy="218439"/>
          </a:xfrm>
        </p:spPr>
        <p:txBody>
          <a:bodyPr lIns="0" rIns="0">
            <a:noAutofit/>
          </a:bodyPr>
          <a:lstStyle>
            <a:lvl1pPr marL="0" indent="0" algn="r">
              <a:buNone/>
              <a:defRPr sz="1200" b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Source: XYZ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81541932-45EF-644E-A7DD-3138C507C1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381001"/>
            <a:ext cx="8382000" cy="354495"/>
          </a:xfrm>
        </p:spPr>
        <p:txBody>
          <a:bodyPr lIns="0" tIns="0" rIns="0" bIns="0" anchor="t" anchorCtr="0">
            <a:noAutofit/>
          </a:bodyPr>
          <a:lstStyle>
            <a:lvl1pPr>
              <a:lnSpc>
                <a:spcPct val="100000"/>
              </a:lnSpc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A8AEAE57-D98F-A44B-83B3-908CCB1D24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1000" y="1049338"/>
            <a:ext cx="8382000" cy="5313362"/>
          </a:xfrm>
        </p:spPr>
        <p:txBody>
          <a:bodyPr lIns="0" tIns="0" rIns="0">
            <a:noAutofit/>
          </a:bodyPr>
          <a:lstStyle>
            <a:lvl1pPr marL="0" indent="0">
              <a:lnSpc>
                <a:spcPct val="100000"/>
              </a:lnSpc>
              <a:buNone/>
              <a:defRPr sz="1800"/>
            </a:lvl1pPr>
            <a:lvl2pPr marL="457200" indent="0">
              <a:lnSpc>
                <a:spcPct val="100000"/>
              </a:lnSpc>
              <a:buNone/>
              <a:defRPr sz="1800"/>
            </a:lvl2pPr>
            <a:lvl3pPr marL="914400" indent="0">
              <a:lnSpc>
                <a:spcPct val="100000"/>
              </a:lnSpc>
              <a:buNone/>
              <a:defRPr sz="1800"/>
            </a:lvl3pPr>
            <a:lvl4pPr marL="1371600" indent="0">
              <a:lnSpc>
                <a:spcPct val="100000"/>
              </a:lnSpc>
              <a:buNone/>
              <a:defRPr sz="1800"/>
            </a:lvl4pPr>
            <a:lvl5pPr marL="1828800" indent="0">
              <a:lnSpc>
                <a:spcPct val="100000"/>
              </a:lnSpc>
              <a:buNone/>
              <a:defRPr sz="1800"/>
            </a:lvl5pPr>
          </a:lstStyle>
          <a:p>
            <a:pPr lvl="0"/>
            <a:r>
              <a:rPr lang="en-US" dirty="0"/>
              <a:t>Longer Copy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720878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keaway-Numb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9AAD0FF-7C56-654B-85B1-9D7DF5B21827}"/>
              </a:ext>
            </a:extLst>
          </p:cNvPr>
          <p:cNvSpPr/>
          <p:nvPr userDrawn="1"/>
        </p:nvSpPr>
        <p:spPr>
          <a:xfrm>
            <a:off x="0" y="0"/>
            <a:ext cx="3048000" cy="6869151"/>
          </a:xfrm>
          <a:prstGeom prst="rect">
            <a:avLst/>
          </a:prstGeom>
          <a:solidFill>
            <a:srgbClr val="14AD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81000" y="1"/>
            <a:ext cx="2291080" cy="6858000"/>
          </a:xfrm>
        </p:spPr>
        <p:txBody>
          <a:bodyPr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Slide Takeaway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468755" y="381000"/>
            <a:ext cx="5294245" cy="5981700"/>
          </a:xfrm>
        </p:spPr>
        <p:txBody>
          <a:bodyPr lIns="0" tIns="0" rIns="0" bIns="0" anchor="ctr" anchorCtr="0">
            <a:noAutofit/>
          </a:bodyPr>
          <a:lstStyle>
            <a:lvl1pPr marL="365760" indent="-36576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14ADF0"/>
              </a:buClr>
              <a:buFont typeface="+mj-lt"/>
              <a:buAutoNum type="arabicPeriod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Numbered list here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790B2EE-6972-B54C-B334-238E6FD1719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7350" y="6481046"/>
            <a:ext cx="8375650" cy="218439"/>
          </a:xfrm>
        </p:spPr>
        <p:txBody>
          <a:bodyPr lIns="0" rIns="0">
            <a:noAutofit/>
          </a:bodyPr>
          <a:lstStyle>
            <a:lvl1pPr marL="0" indent="0" algn="r">
              <a:buNone/>
              <a:defRPr sz="1200" b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Source: XYZ</a:t>
            </a:r>
          </a:p>
        </p:txBody>
      </p:sp>
    </p:spTree>
    <p:extLst>
      <p:ext uri="{BB962C8B-B14F-4D97-AF65-F5344CB8AC3E}">
        <p14:creationId xmlns:p14="http://schemas.microsoft.com/office/powerpoint/2010/main" val="19878633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0">
          <p15:clr>
            <a:srgbClr val="FBAE40"/>
          </p15:clr>
        </p15:guide>
        <p15:guide id="2" pos="240">
          <p15:clr>
            <a:srgbClr val="FBAE40"/>
          </p15:clr>
        </p15:guide>
        <p15:guide id="3" pos="5520">
          <p15:clr>
            <a:srgbClr val="FBAE40"/>
          </p15:clr>
        </p15:guide>
        <p15:guide id="4" orient="horz" pos="408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keaway-Bulleted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9AAD0FF-7C56-654B-85B1-9D7DF5B21827}"/>
              </a:ext>
            </a:extLst>
          </p:cNvPr>
          <p:cNvSpPr/>
          <p:nvPr userDrawn="1"/>
        </p:nvSpPr>
        <p:spPr>
          <a:xfrm>
            <a:off x="0" y="0"/>
            <a:ext cx="3048000" cy="6869151"/>
          </a:xfrm>
          <a:prstGeom prst="rect">
            <a:avLst/>
          </a:prstGeom>
          <a:solidFill>
            <a:srgbClr val="14AD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81000" y="0"/>
            <a:ext cx="2291080" cy="6858000"/>
          </a:xfrm>
        </p:spPr>
        <p:txBody>
          <a:bodyPr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Slide Takeaway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468755" y="381001"/>
            <a:ext cx="5294245" cy="5981699"/>
          </a:xfrm>
        </p:spPr>
        <p:txBody>
          <a:bodyPr lIns="0" tIns="0" rIns="0" bIns="0" anchor="ctr" anchorCtr="0">
            <a:noAutofit/>
          </a:bodyPr>
          <a:lstStyle>
            <a:lvl1pPr marL="365760" indent="-36576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14ADF0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Bullet point here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790B2EE-6972-B54C-B334-238E6FD1719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7350" y="6481046"/>
            <a:ext cx="8375650" cy="218439"/>
          </a:xfrm>
        </p:spPr>
        <p:txBody>
          <a:bodyPr lIns="0" rIns="0">
            <a:noAutofit/>
          </a:bodyPr>
          <a:lstStyle>
            <a:lvl1pPr marL="0" indent="0" algn="r">
              <a:buNone/>
              <a:defRPr sz="1200" b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Source: XYZ</a:t>
            </a:r>
          </a:p>
        </p:txBody>
      </p:sp>
    </p:spTree>
    <p:extLst>
      <p:ext uri="{BB962C8B-B14F-4D97-AF65-F5344CB8AC3E}">
        <p14:creationId xmlns:p14="http://schemas.microsoft.com/office/powerpoint/2010/main" val="26813744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0" userDrawn="1">
          <p15:clr>
            <a:srgbClr val="FBAE40"/>
          </p15:clr>
        </p15:guide>
        <p15:guide id="2" pos="240" userDrawn="1">
          <p15:clr>
            <a:srgbClr val="FBAE40"/>
          </p15:clr>
        </p15:guide>
        <p15:guide id="3" pos="5520" userDrawn="1">
          <p15:clr>
            <a:srgbClr val="FBAE40"/>
          </p15:clr>
        </p15:guide>
        <p15:guide id="4" orient="horz" pos="408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pert-Quote">
    <p:bg>
      <p:bgPr>
        <a:solidFill>
          <a:srgbClr val="14AD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44D9CF3-7E98-2B47-BA5D-AF02787823E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0999" y="427697"/>
            <a:ext cx="801757" cy="803093"/>
          </a:xfrm>
          <a:prstGeom prst="rect">
            <a:avLst/>
          </a:prstGeom>
        </p:spPr>
      </p:pic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275E6C5C-FD43-E74F-95BF-E47D09E9480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7825" y="1500809"/>
            <a:ext cx="8388350" cy="4293566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 sz="3400">
                <a:solidFill>
                  <a:schemeClr val="bg1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Quote here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DBDEEA11-C77A-1B42-A787-60046794C46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1000" y="6096001"/>
            <a:ext cx="8382000" cy="38100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200" b="1"/>
            </a:lvl2pPr>
            <a:lvl3pPr marL="914400" indent="0">
              <a:buNone/>
              <a:defRPr sz="2200" b="1"/>
            </a:lvl3pPr>
            <a:lvl4pPr marL="1371600" indent="0">
              <a:buNone/>
              <a:defRPr sz="2200" b="1"/>
            </a:lvl4pPr>
            <a:lvl5pPr marL="1828800" indent="0">
              <a:buNone/>
              <a:defRPr sz="2200" b="1"/>
            </a:lvl5pPr>
          </a:lstStyle>
          <a:p>
            <a:pPr lvl="0"/>
            <a:r>
              <a:rPr lang="en-US" dirty="0"/>
              <a:t>- Name, Title, Company</a:t>
            </a:r>
          </a:p>
        </p:txBody>
      </p:sp>
    </p:spTree>
    <p:extLst>
      <p:ext uri="{BB962C8B-B14F-4D97-AF65-F5344CB8AC3E}">
        <p14:creationId xmlns:p14="http://schemas.microsoft.com/office/powerpoint/2010/main" val="4780808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keaway-Sing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C433659-DD88-9F42-87D0-9E1A0E90E5FA}"/>
              </a:ext>
            </a:extLst>
          </p:cNvPr>
          <p:cNvSpPr/>
          <p:nvPr userDrawn="1"/>
        </p:nvSpPr>
        <p:spPr>
          <a:xfrm>
            <a:off x="0" y="0"/>
            <a:ext cx="9144000" cy="864704"/>
          </a:xfrm>
          <a:prstGeom prst="rect">
            <a:avLst/>
          </a:prstGeom>
          <a:pattFill prst="wdUpDiag">
            <a:fgClr>
              <a:schemeClr val="bg1">
                <a:lumMod val="95000"/>
              </a:schemeClr>
            </a:fgClr>
            <a:bgClr>
              <a:srgbClr val="14ADF0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81000" y="1639957"/>
            <a:ext cx="8382000" cy="4837043"/>
          </a:xfrm>
        </p:spPr>
        <p:txBody>
          <a:bodyPr lIns="0" tIns="0" rIns="0" bIns="0" anchor="ctr" anchorCtr="1">
            <a:noAutofit/>
          </a:bodyPr>
          <a:lstStyle>
            <a:lvl1pPr algn="ctr">
              <a:lnSpc>
                <a:spcPct val="100000"/>
              </a:lnSpc>
              <a:defRPr sz="35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Takeaway Here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983BA2E-DC0B-664A-A508-629B600C8143}"/>
              </a:ext>
            </a:extLst>
          </p:cNvPr>
          <p:cNvSpPr/>
          <p:nvPr userDrawn="1"/>
        </p:nvSpPr>
        <p:spPr>
          <a:xfrm>
            <a:off x="4030663" y="381000"/>
            <a:ext cx="1082674" cy="1082674"/>
          </a:xfrm>
          <a:prstGeom prst="ellipse">
            <a:avLst/>
          </a:prstGeom>
          <a:solidFill>
            <a:schemeClr val="tx2"/>
          </a:solid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icture Placeholder 21">
            <a:extLst>
              <a:ext uri="{FF2B5EF4-FFF2-40B4-BE49-F238E27FC236}">
                <a16:creationId xmlns:a16="http://schemas.microsoft.com/office/drawing/2014/main" id="{57BDA958-B606-B549-B4BB-8F1FF39C120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114800" y="465137"/>
            <a:ext cx="914400" cy="914400"/>
          </a:xfrm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replace image</a:t>
            </a:r>
          </a:p>
        </p:txBody>
      </p:sp>
    </p:spTree>
    <p:extLst>
      <p:ext uri="{BB962C8B-B14F-4D97-AF65-F5344CB8AC3E}">
        <p14:creationId xmlns:p14="http://schemas.microsoft.com/office/powerpoint/2010/main" val="10651718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-1">
    <p:bg>
      <p:bgPr>
        <a:solidFill>
          <a:srgbClr val="14AD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C433659-DD88-9F42-87D0-9E1A0E90E5FA}"/>
              </a:ext>
            </a:extLst>
          </p:cNvPr>
          <p:cNvSpPr/>
          <p:nvPr userDrawn="1"/>
        </p:nvSpPr>
        <p:spPr>
          <a:xfrm>
            <a:off x="0" y="0"/>
            <a:ext cx="9144000" cy="864704"/>
          </a:xfrm>
          <a:prstGeom prst="rect">
            <a:avLst/>
          </a:prstGeom>
          <a:pattFill prst="wdUpDiag">
            <a:fgClr>
              <a:schemeClr val="bg1">
                <a:lumMod val="95000"/>
              </a:schemeClr>
            </a:fgClr>
            <a:bgClr>
              <a:srgbClr val="14ADF0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81000" y="1639957"/>
            <a:ext cx="8382000" cy="4837043"/>
          </a:xfrm>
        </p:spPr>
        <p:txBody>
          <a:bodyPr lIns="0" tIns="0" rIns="0" bIns="0" anchor="ctr" anchorCtr="1">
            <a:noAutofit/>
          </a:bodyPr>
          <a:lstStyle>
            <a:lvl1pPr algn="ctr">
              <a:lnSpc>
                <a:spcPct val="100000"/>
              </a:lnSpc>
              <a:defRPr sz="5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Header 1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983BA2E-DC0B-664A-A508-629B600C8143}"/>
              </a:ext>
            </a:extLst>
          </p:cNvPr>
          <p:cNvSpPr/>
          <p:nvPr userDrawn="1"/>
        </p:nvSpPr>
        <p:spPr>
          <a:xfrm>
            <a:off x="4030663" y="381000"/>
            <a:ext cx="1082674" cy="1082674"/>
          </a:xfrm>
          <a:prstGeom prst="ellipse">
            <a:avLst/>
          </a:prstGeom>
          <a:solidFill>
            <a:schemeClr val="bg1"/>
          </a:solidFill>
          <a:ln w="63500">
            <a:solidFill>
              <a:srgbClr val="14AD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icture Placeholder 21">
            <a:extLst>
              <a:ext uri="{FF2B5EF4-FFF2-40B4-BE49-F238E27FC236}">
                <a16:creationId xmlns:a16="http://schemas.microsoft.com/office/drawing/2014/main" id="{57BDA958-B606-B549-B4BB-8F1FF39C120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114800" y="465137"/>
            <a:ext cx="914400" cy="914400"/>
          </a:xfrm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replace image</a:t>
            </a:r>
          </a:p>
        </p:txBody>
      </p:sp>
    </p:spTree>
    <p:extLst>
      <p:ext uri="{BB962C8B-B14F-4D97-AF65-F5344CB8AC3E}">
        <p14:creationId xmlns:p14="http://schemas.microsoft.com/office/powerpoint/2010/main" val="29905790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A6B2F37F-9D68-CC46-BA8F-7AEACE4D2F4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3419061"/>
            <a:ext cx="9144000" cy="343893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Click icon to add photo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1C5BE6B-DF87-5443-8C85-A8EC575C69F1}"/>
              </a:ext>
            </a:extLst>
          </p:cNvPr>
          <p:cNvSpPr/>
          <p:nvPr userDrawn="1"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14ADF0"/>
          </a:solidFill>
          <a:ln>
            <a:noFill/>
          </a:ln>
          <a:effectLst>
            <a:outerShdw sx="1000" sy="1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82C0508-A3FF-B544-9C08-C92EFC28EB7C}"/>
              </a:ext>
            </a:extLst>
          </p:cNvPr>
          <p:cNvSpPr/>
          <p:nvPr userDrawn="1"/>
        </p:nvSpPr>
        <p:spPr>
          <a:xfrm>
            <a:off x="8255000" y="0"/>
            <a:ext cx="889000" cy="3429000"/>
          </a:xfrm>
          <a:prstGeom prst="rect">
            <a:avLst/>
          </a:prstGeom>
          <a:pattFill prst="wdUpDiag">
            <a:fgClr>
              <a:schemeClr val="bg1">
                <a:lumMod val="95000"/>
              </a:schemeClr>
            </a:fgClr>
            <a:bgClr>
              <a:srgbClr val="14ADF0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928F066A-9A81-9A47-8ADF-2DA3FBFC9A5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1000" y="0"/>
            <a:ext cx="7858125" cy="3429000"/>
          </a:xfrm>
        </p:spPr>
        <p:txBody>
          <a:bodyPr wrap="square" lIns="0" tIns="0" rIns="0" bIns="0" anchor="ctr">
            <a:noAutofit/>
          </a:bodyPr>
          <a:lstStyle>
            <a:lvl1pPr marL="0" indent="0">
              <a:lnSpc>
                <a:spcPct val="100000"/>
              </a:lnSpc>
              <a:buNone/>
              <a:defRPr sz="40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Header 2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9CE2DCCE-664F-FB43-8AAF-F78641D426D1}"/>
              </a:ext>
            </a:extLst>
          </p:cNvPr>
          <p:cNvSpPr/>
          <p:nvPr userDrawn="1"/>
        </p:nvSpPr>
        <p:spPr>
          <a:xfrm>
            <a:off x="7739289" y="1173163"/>
            <a:ext cx="1082674" cy="1082674"/>
          </a:xfrm>
          <a:prstGeom prst="ellipse">
            <a:avLst/>
          </a:prstGeom>
          <a:solidFill>
            <a:schemeClr val="bg1"/>
          </a:solidFill>
          <a:ln w="63500">
            <a:solidFill>
              <a:srgbClr val="14AD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Picture Placeholder 21">
            <a:extLst>
              <a:ext uri="{FF2B5EF4-FFF2-40B4-BE49-F238E27FC236}">
                <a16:creationId xmlns:a16="http://schemas.microsoft.com/office/drawing/2014/main" id="{5502D462-75B2-554D-A735-99FF94B3C07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823426" y="1257300"/>
            <a:ext cx="914400" cy="914400"/>
          </a:xfrm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replace image</a:t>
            </a:r>
          </a:p>
        </p:txBody>
      </p:sp>
    </p:spTree>
    <p:extLst>
      <p:ext uri="{BB962C8B-B14F-4D97-AF65-F5344CB8AC3E}">
        <p14:creationId xmlns:p14="http://schemas.microsoft.com/office/powerpoint/2010/main" val="35528679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p-N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6DB01F3-BAC8-4241-A2CA-F7E48744B6C7}"/>
              </a:ext>
            </a:extLst>
          </p:cNvPr>
          <p:cNvSpPr/>
          <p:nvPr userDrawn="1"/>
        </p:nvSpPr>
        <p:spPr>
          <a:xfrm>
            <a:off x="0" y="0"/>
            <a:ext cx="9144000" cy="95794"/>
          </a:xfrm>
          <a:prstGeom prst="rect">
            <a:avLst/>
          </a:prstGeom>
          <a:solidFill>
            <a:srgbClr val="14AD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829031CF-342E-AD45-AD90-1B0E57E6240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7350" y="6481046"/>
            <a:ext cx="8375650" cy="218439"/>
          </a:xfrm>
        </p:spPr>
        <p:txBody>
          <a:bodyPr lIns="0" rIns="0">
            <a:noAutofit/>
          </a:bodyPr>
          <a:lstStyle>
            <a:lvl1pPr marL="0" indent="0" algn="r">
              <a:buNone/>
              <a:defRPr sz="1200" b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Source: XYZ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81541932-45EF-644E-A7DD-3138C507C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1"/>
            <a:ext cx="8382000" cy="354495"/>
          </a:xfrm>
        </p:spPr>
        <p:txBody>
          <a:bodyPr lIns="0" tIns="0" rIns="0" bIns="0" anchor="t" anchorCtr="0">
            <a:noAutofit/>
          </a:bodyPr>
          <a:lstStyle>
            <a:lvl1pPr>
              <a:lnSpc>
                <a:spcPct val="100000"/>
              </a:lnSpc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DE4F837-D912-D94A-94A0-7B77E4117DA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81002" y="1406151"/>
            <a:ext cx="8381998" cy="50292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dirty="0"/>
              <a:t>Click icon to add map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9067A7E9-8253-B04C-B93F-A56C5124631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1000" y="915297"/>
            <a:ext cx="8385175" cy="308458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7498260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p-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6DB01F3-BAC8-4241-A2CA-F7E48744B6C7}"/>
              </a:ext>
            </a:extLst>
          </p:cNvPr>
          <p:cNvSpPr/>
          <p:nvPr userDrawn="1"/>
        </p:nvSpPr>
        <p:spPr>
          <a:xfrm>
            <a:off x="0" y="0"/>
            <a:ext cx="9144000" cy="95794"/>
          </a:xfrm>
          <a:prstGeom prst="rect">
            <a:avLst/>
          </a:prstGeom>
          <a:solidFill>
            <a:srgbClr val="14AD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829031CF-342E-AD45-AD90-1B0E57E6240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7350" y="6481046"/>
            <a:ext cx="8375650" cy="218439"/>
          </a:xfrm>
        </p:spPr>
        <p:txBody>
          <a:bodyPr lIns="0" rIns="0">
            <a:noAutofit/>
          </a:bodyPr>
          <a:lstStyle>
            <a:lvl1pPr marL="0" indent="0" algn="r">
              <a:buNone/>
              <a:defRPr sz="1200" b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Source: XYZ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81541932-45EF-644E-A7DD-3138C507C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1"/>
            <a:ext cx="8382000" cy="354495"/>
          </a:xfrm>
        </p:spPr>
        <p:txBody>
          <a:bodyPr lIns="0" tIns="0" rIns="0" bIns="0" anchor="t" anchorCtr="0">
            <a:noAutofit/>
          </a:bodyPr>
          <a:lstStyle>
            <a:lvl1pPr>
              <a:lnSpc>
                <a:spcPct val="100000"/>
              </a:lnSpc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DE4F837-D912-D94A-94A0-7B77E4117DAB}"/>
              </a:ext>
            </a:extLst>
          </p:cNvPr>
          <p:cNvSpPr>
            <a:spLocks noGrp="1" noChangeAspect="1"/>
          </p:cNvSpPr>
          <p:nvPr>
            <p:ph type="pic" sz="quarter" idx="11" hasCustomPrompt="1"/>
          </p:nvPr>
        </p:nvSpPr>
        <p:spPr>
          <a:xfrm>
            <a:off x="708562" y="1016888"/>
            <a:ext cx="7572619" cy="585216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dirty="0"/>
              <a:t>Click icon to add map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3942B65D-D34D-8247-8935-E44B615B0D2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1000" y="933933"/>
            <a:ext cx="8385175" cy="308458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19783696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02645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81001"/>
            <a:ext cx="8382000" cy="8710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825624"/>
            <a:ext cx="8382000" cy="4651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8642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04" r:id="rId2"/>
    <p:sldLayoutId id="2147483803" r:id="rId3"/>
    <p:sldLayoutId id="2147483802" r:id="rId4"/>
    <p:sldLayoutId id="2147483785" r:id="rId5"/>
    <p:sldLayoutId id="2147483674" r:id="rId6"/>
    <p:sldLayoutId id="2147483685" r:id="rId7"/>
    <p:sldLayoutId id="2147483663" r:id="rId8"/>
    <p:sldLayoutId id="2147483679" r:id="rId9"/>
    <p:sldLayoutId id="2147483682" r:id="rId10"/>
    <p:sldLayoutId id="2147483673" r:id="rId11"/>
    <p:sldLayoutId id="2147483661" r:id="rId12"/>
    <p:sldLayoutId id="2147483686" r:id="rId13"/>
    <p:sldLayoutId id="2147483662" r:id="rId14"/>
    <p:sldLayoutId id="2147483687" r:id="rId15"/>
    <p:sldLayoutId id="2147483676" r:id="rId16"/>
    <p:sldLayoutId id="2147483684" r:id="rId17"/>
    <p:sldLayoutId id="2147483683" r:id="rId18"/>
    <p:sldLayoutId id="2147483680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40" userDrawn="1">
          <p15:clr>
            <a:srgbClr val="F26B43"/>
          </p15:clr>
        </p15:guide>
        <p15:guide id="2" pos="240" userDrawn="1">
          <p15:clr>
            <a:srgbClr val="F26B43"/>
          </p15:clr>
        </p15:guide>
        <p15:guide id="3" pos="5520" userDrawn="1">
          <p15:clr>
            <a:srgbClr val="F26B43"/>
          </p15:clr>
        </p15:guide>
        <p15:guide id="4" orient="horz" pos="4080" userDrawn="1">
          <p15:clr>
            <a:srgbClr val="F26B43"/>
          </p15:clr>
        </p15:guide>
        <p15:guide id="5" orient="horz" pos="400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CD9A9-AB7A-4637-068F-EB58F65FC8E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b="0" dirty="0"/>
              <a:t>The Year of </a:t>
            </a:r>
            <a:br>
              <a:rPr lang="en-US" b="0" dirty="0"/>
            </a:br>
            <a:r>
              <a:rPr lang="en-US" b="0" dirty="0"/>
              <a:t>“</a:t>
            </a:r>
            <a:r>
              <a:rPr lang="en-US" dirty="0"/>
              <a:t>Fives</a:t>
            </a:r>
            <a:r>
              <a:rPr lang="en-US" b="0" dirty="0"/>
              <a:t>”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5C9FE1-1BB1-4921-5C41-5C6CC63F9A1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3600" dirty="0"/>
              <a:t>‘5’ Will Be the Handle </a:t>
            </a:r>
            <a:r>
              <a:rPr lang="en-US" sz="3600" i="1" dirty="0"/>
              <a:t>(first number) </a:t>
            </a:r>
            <a:r>
              <a:rPr lang="en-US" sz="3600" dirty="0"/>
              <a:t>on Mortgage Rates by May </a:t>
            </a:r>
          </a:p>
          <a:p>
            <a:r>
              <a:rPr lang="en-US" sz="3600" dirty="0"/>
              <a:t>5.5 Million in Total Home Sales</a:t>
            </a:r>
          </a:p>
          <a:p>
            <a:r>
              <a:rPr lang="en-US" sz="3600" dirty="0"/>
              <a:t>5% Will Be the Approximate Home Price Appreciation Rate</a:t>
            </a:r>
          </a:p>
        </p:txBody>
      </p:sp>
    </p:spTree>
    <p:extLst>
      <p:ext uri="{BB962C8B-B14F-4D97-AF65-F5344CB8AC3E}">
        <p14:creationId xmlns:p14="http://schemas.microsoft.com/office/powerpoint/2010/main" val="18621661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CD9A9-AB7A-4637-068F-EB58F65FC8E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b="0" dirty="0"/>
              <a:t>The Year of </a:t>
            </a:r>
            <a:br>
              <a:rPr lang="en-US" b="0" dirty="0"/>
            </a:br>
            <a:r>
              <a:rPr lang="en-US" b="0" dirty="0"/>
              <a:t>“</a:t>
            </a:r>
            <a:r>
              <a:rPr lang="en-US" dirty="0"/>
              <a:t>Fives</a:t>
            </a:r>
            <a:r>
              <a:rPr lang="en-US" b="0" dirty="0"/>
              <a:t>”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5C9FE1-1BB1-4921-5C41-5C6CC63F9A1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3600" dirty="0"/>
              <a:t>‘5’ Will Be the Handle </a:t>
            </a:r>
            <a:r>
              <a:rPr lang="en-US" sz="3600" i="1" dirty="0"/>
              <a:t>(first number) </a:t>
            </a:r>
            <a:r>
              <a:rPr lang="en-US" sz="3600" dirty="0"/>
              <a:t>on Mortgage Rates by May </a:t>
            </a:r>
          </a:p>
          <a:p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5.5 Million in Total Home Sales</a:t>
            </a:r>
          </a:p>
          <a:p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5% Will Be the Approximate Home Price Appreciation Rate</a:t>
            </a:r>
          </a:p>
        </p:txBody>
      </p:sp>
    </p:spTree>
    <p:extLst>
      <p:ext uri="{BB962C8B-B14F-4D97-AF65-F5344CB8AC3E}">
        <p14:creationId xmlns:p14="http://schemas.microsoft.com/office/powerpoint/2010/main" val="18879279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1CA55-881C-4285-9CD4-5A064D8E7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Mortgage Rates</a:t>
            </a:r>
            <a:endParaRPr lang="en-US" b="0" i="1" dirty="0"/>
          </a:p>
        </p:txBody>
      </p:sp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9B7C7514-819B-4842-9012-2F7BFCDA281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/>
        </p:blipFill>
        <p:spPr>
          <a:xfrm>
            <a:off x="4115561" y="465137"/>
            <a:ext cx="912878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4620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E793E43-3071-0345-8BB4-59EFDF0658E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Source: MBA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417D490-D93E-4449-8FE9-1F7D7C62D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Mortgage Rates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6CA9BA-A3F0-9F4F-9FDF-67322E53010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2000" dirty="0"/>
              <a:t>30-Year Fixed Rate</a:t>
            </a:r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C264BFDE-0F62-4A31-84F1-46D0D10372C1}"/>
              </a:ext>
            </a:extLst>
          </p:cNvPr>
          <p:cNvGraphicFramePr/>
          <p:nvPr/>
        </p:nvGraphicFramePr>
        <p:xfrm>
          <a:off x="139148" y="1362074"/>
          <a:ext cx="8785396" cy="5114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5">
            <a:extLst>
              <a:ext uri="{FF2B5EF4-FFF2-40B4-BE49-F238E27FC236}">
                <a16:creationId xmlns:a16="http://schemas.microsoft.com/office/drawing/2014/main" id="{F115D7A2-452E-48BD-9A51-4516149E55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96024" y="1131491"/>
            <a:ext cx="241146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AEEF"/>
                </a:solidFill>
                <a:effectLst/>
                <a:uLnTx/>
                <a:uFillTx/>
                <a:latin typeface="Arial" panose="020B0604020202020204"/>
                <a:ea typeface="+mn-ea"/>
                <a:cs typeface="Calibri" panose="020F0502020204030204" pitchFamily="34" charset="0"/>
              </a:rPr>
              <a:t>- Actual  </a:t>
            </a: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8300"/>
                </a:solidFill>
                <a:effectLst/>
                <a:uLnTx/>
                <a:uFillTx/>
                <a:latin typeface="Arial" panose="020B0604020202020204"/>
                <a:ea typeface="+mn-ea"/>
                <a:cs typeface="Calibri" panose="020F0502020204030204" pitchFamily="34" charset="0"/>
              </a:rPr>
              <a:t>- Projected</a:t>
            </a:r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B5D7CD4D-DDF7-4D13-9488-12D757930F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013" y="4414381"/>
            <a:ext cx="63991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AEEF"/>
                </a:solidFill>
                <a:effectLst/>
                <a:uLnTx/>
                <a:uFillTx/>
                <a:latin typeface="Arial" panose="020B0604020202020204"/>
                <a:ea typeface="+mn-ea"/>
                <a:cs typeface="Calibri" panose="020F0502020204030204" pitchFamily="34" charset="0"/>
              </a:rPr>
              <a:t>2018</a:t>
            </a:r>
          </a:p>
        </p:txBody>
      </p:sp>
      <p:sp>
        <p:nvSpPr>
          <p:cNvPr id="15" name="TextBox 7">
            <a:extLst>
              <a:ext uri="{FF2B5EF4-FFF2-40B4-BE49-F238E27FC236}">
                <a16:creationId xmlns:a16="http://schemas.microsoft.com/office/drawing/2014/main" id="{E3336B1C-B151-4F1E-9E95-17188BE31D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6126" y="3632971"/>
            <a:ext cx="63991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AEEF"/>
                </a:solidFill>
                <a:effectLst/>
                <a:uLnTx/>
                <a:uFillTx/>
                <a:latin typeface="Arial" panose="020B0604020202020204"/>
                <a:ea typeface="+mn-ea"/>
                <a:cs typeface="Calibri" panose="020F0502020204030204" pitchFamily="34" charset="0"/>
              </a:rPr>
              <a:t>2019</a:t>
            </a:r>
          </a:p>
        </p:txBody>
      </p:sp>
      <p:sp>
        <p:nvSpPr>
          <p:cNvPr id="16" name="TextBox 7">
            <a:extLst>
              <a:ext uri="{FF2B5EF4-FFF2-40B4-BE49-F238E27FC236}">
                <a16:creationId xmlns:a16="http://schemas.microsoft.com/office/drawing/2014/main" id="{DCC925B0-7199-4312-942E-626732BC13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44839" y="4515178"/>
            <a:ext cx="63991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AEEF"/>
                </a:solidFill>
                <a:effectLst/>
                <a:uLnTx/>
                <a:uFillTx/>
                <a:latin typeface="Arial" panose="020B0604020202020204"/>
                <a:ea typeface="+mn-ea"/>
                <a:cs typeface="Calibri" panose="020F0502020204030204" pitchFamily="34" charset="0"/>
              </a:rPr>
              <a:t>2020</a:t>
            </a:r>
          </a:p>
        </p:txBody>
      </p:sp>
      <p:sp>
        <p:nvSpPr>
          <p:cNvPr id="17" name="TextBox 7">
            <a:extLst>
              <a:ext uri="{FF2B5EF4-FFF2-40B4-BE49-F238E27FC236}">
                <a16:creationId xmlns:a16="http://schemas.microsoft.com/office/drawing/2014/main" id="{31DE8B9F-CF2E-4E6A-BBD2-C309F0000B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8250" y="5047444"/>
            <a:ext cx="63991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anose="020B0604020202020204"/>
                <a:ea typeface="+mn-ea"/>
                <a:cs typeface="Calibri" panose="020F0502020204030204" pitchFamily="34" charset="0"/>
              </a:rPr>
              <a:t>2021</a:t>
            </a:r>
          </a:p>
        </p:txBody>
      </p:sp>
      <p:sp>
        <p:nvSpPr>
          <p:cNvPr id="19" name="TextBox 7">
            <a:extLst>
              <a:ext uri="{FF2B5EF4-FFF2-40B4-BE49-F238E27FC236}">
                <a16:creationId xmlns:a16="http://schemas.microsoft.com/office/drawing/2014/main" id="{633D330C-474A-416A-AC7D-CCDF3DCCDD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09854" y="4212679"/>
            <a:ext cx="63991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AEEF"/>
                </a:solidFill>
                <a:effectLst/>
                <a:uLnTx/>
                <a:uFillTx/>
                <a:latin typeface="Arial" panose="020B0604020202020204"/>
                <a:ea typeface="+mn-ea"/>
                <a:cs typeface="Calibri" panose="020F0502020204030204" pitchFamily="34" charset="0"/>
              </a:rPr>
              <a:t>2022</a:t>
            </a: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A5DB2A43-F1FE-87E7-20E9-B5A80A9CBB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6256" y="2863197"/>
            <a:ext cx="63991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8300"/>
                </a:solidFill>
                <a:effectLst/>
                <a:uLnTx/>
                <a:uFillTx/>
                <a:latin typeface="Arial" panose="020B0604020202020204"/>
                <a:ea typeface="+mn-ea"/>
                <a:cs typeface="Calibri" panose="020F0502020204030204" pitchFamily="34" charset="0"/>
              </a:rPr>
              <a:t>2024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3186EC4B-C809-32D8-2349-8D06E998D9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3825" y="1588949"/>
            <a:ext cx="63991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8300"/>
                </a:solidFill>
                <a:effectLst/>
                <a:uLnTx/>
                <a:uFillTx/>
                <a:latin typeface="Arial" panose="020B0604020202020204"/>
                <a:ea typeface="+mn-ea"/>
                <a:cs typeface="Calibri" panose="020F0502020204030204" pitchFamily="34" charset="0"/>
              </a:rPr>
              <a:t>2023</a:t>
            </a:r>
          </a:p>
        </p:txBody>
      </p:sp>
    </p:spTree>
    <p:extLst>
      <p:ext uri="{BB962C8B-B14F-4D97-AF65-F5344CB8AC3E}">
        <p14:creationId xmlns:p14="http://schemas.microsoft.com/office/powerpoint/2010/main" val="16354603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5B2959-607B-5C6C-97BB-075CCEB94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F81AF56-033E-2A86-2400-4EF727544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1200" dirty="0"/>
              <a:t>Source: Freddie Mac, Macrotrends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3C166E9-9F55-8D44-9B9E-AA16855B8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600" dirty="0"/>
              <a:t>For over 50 Years, the 30-Year Mortgage Rate Has Moved in Unison with the 10-year Treasury Yield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E0E9DDB3-1628-216C-AE18-7B43B5267D53}"/>
              </a:ext>
            </a:extLst>
          </p:cNvPr>
          <p:cNvGraphicFramePr/>
          <p:nvPr/>
        </p:nvGraphicFramePr>
        <p:xfrm>
          <a:off x="213647" y="1587766"/>
          <a:ext cx="7820660" cy="49148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69BCB4C-C51F-D054-757F-9073628627EB}"/>
              </a:ext>
            </a:extLst>
          </p:cNvPr>
          <p:cNvSpPr txBox="1"/>
          <p:nvPr/>
        </p:nvSpPr>
        <p:spPr>
          <a:xfrm>
            <a:off x="3757397" y="2526149"/>
            <a:ext cx="36775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Average Spread: 1.72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2EBD2DA-6442-D2B0-3C5D-4A321C639D0A}"/>
              </a:ext>
            </a:extLst>
          </p:cNvPr>
          <p:cNvGrpSpPr/>
          <p:nvPr/>
        </p:nvGrpSpPr>
        <p:grpSpPr>
          <a:xfrm>
            <a:off x="7815949" y="4405248"/>
            <a:ext cx="1002547" cy="892552"/>
            <a:chOff x="7750632" y="4323380"/>
            <a:chExt cx="1002547" cy="892552"/>
          </a:xfrm>
        </p:grpSpPr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935319A9-8FCE-2AFA-1CDC-40F6B9BAD527}"/>
                </a:ext>
              </a:extLst>
            </p:cNvPr>
            <p:cNvSpPr/>
            <p:nvPr/>
          </p:nvSpPr>
          <p:spPr>
            <a:xfrm rot="16200000">
              <a:off x="7422269" y="4680735"/>
              <a:ext cx="863560" cy="206834"/>
            </a:xfrm>
            <a:prstGeom prst="triangle">
              <a:avLst>
                <a:gd name="adj" fmla="val 50783"/>
              </a:avLst>
            </a:prstGeom>
            <a:solidFill>
              <a:schemeClr val="tx1"/>
            </a:solidFill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84DDC6C-A195-2739-6F53-05228396228B}"/>
                </a:ext>
              </a:extLst>
            </p:cNvPr>
            <p:cNvSpPr txBox="1"/>
            <p:nvPr/>
          </p:nvSpPr>
          <p:spPr>
            <a:xfrm>
              <a:off x="7968990" y="4323380"/>
              <a:ext cx="784189" cy="892552"/>
            </a:xfrm>
            <a:prstGeom prst="rect">
              <a:avLst/>
            </a:prstGeom>
            <a:solidFill>
              <a:schemeClr val="accent3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</a:rPr>
                <a:t>Current</a:t>
              </a:r>
            </a:p>
            <a:p>
              <a:pPr algn="ctr"/>
              <a:r>
                <a:rPr lang="en-US" sz="1400" dirty="0">
                  <a:solidFill>
                    <a:schemeClr val="bg1"/>
                  </a:solidFill>
                </a:rPr>
                <a:t>Spread</a:t>
              </a:r>
            </a:p>
            <a:p>
              <a:pPr algn="ctr"/>
              <a:r>
                <a:rPr lang="en-US" sz="2400" dirty="0">
                  <a:solidFill>
                    <a:schemeClr val="bg1"/>
                  </a:solidFill>
                </a:rPr>
                <a:t>2.78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854498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4DE0A1B-5DB4-5D13-6242-DDF667B5C24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CFFC08-A8E1-32AE-20C8-124CD0DD180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E97B5EDF-9512-4264-AE7C-B3AE82268257" descr="IMG_5824.PNG">
            <a:extLst>
              <a:ext uri="{FF2B5EF4-FFF2-40B4-BE49-F238E27FC236}">
                <a16:creationId xmlns:a16="http://schemas.microsoft.com/office/drawing/2014/main" id="{788B5C3B-72F7-BBAB-7715-F063BBCC76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1601"/>
            <a:ext cx="9144000" cy="7018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45509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CD9A9-AB7A-4637-068F-EB58F65FC8E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b="0" dirty="0"/>
              <a:t>The Year of </a:t>
            </a:r>
            <a:br>
              <a:rPr lang="en-US" b="0" dirty="0"/>
            </a:br>
            <a:r>
              <a:rPr lang="en-US" b="0" dirty="0"/>
              <a:t>“</a:t>
            </a:r>
            <a:r>
              <a:rPr lang="en-US" dirty="0"/>
              <a:t>Fives</a:t>
            </a:r>
            <a:r>
              <a:rPr lang="en-US" b="0" dirty="0"/>
              <a:t>”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5C9FE1-1BB1-4921-5C41-5C6CC63F9A1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‘5’ Will Be the Handle </a:t>
            </a:r>
            <a:r>
              <a:rPr lang="en-US" sz="3600" i="1" dirty="0">
                <a:solidFill>
                  <a:schemeClr val="bg1">
                    <a:lumMod val="75000"/>
                  </a:schemeClr>
                </a:solidFill>
              </a:rPr>
              <a:t>(first number) </a:t>
            </a: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on Mortgage Rates by May </a:t>
            </a:r>
          </a:p>
          <a:p>
            <a:r>
              <a:rPr lang="en-US" sz="3600" dirty="0"/>
              <a:t>5.5 Million in Total Home Sales</a:t>
            </a:r>
          </a:p>
          <a:p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5% Will Be the Approximate Home Price Appreciation Rate</a:t>
            </a:r>
          </a:p>
        </p:txBody>
      </p:sp>
    </p:spTree>
    <p:extLst>
      <p:ext uri="{BB962C8B-B14F-4D97-AF65-F5344CB8AC3E}">
        <p14:creationId xmlns:p14="http://schemas.microsoft.com/office/powerpoint/2010/main" val="5456097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473ECCD-BAC8-4593-5C48-C9A29FEF1D3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Source: Bright MLS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6652AF7-6413-F334-9FAC-96BE65230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 3 Reasons Buyers Paused Decision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622-62EA-6110-C110-C20DD6660F2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Reasons Given for Pausing Their Purchase (Multiple Could Be Chosen)</a:t>
            </a: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EBC28E7F-CF7B-A07C-C9F0-0CF19CC861C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08291510"/>
              </p:ext>
            </p:extLst>
          </p:nvPr>
        </p:nvGraphicFramePr>
        <p:xfrm>
          <a:off x="387351" y="1527634"/>
          <a:ext cx="8385175" cy="50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722344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3510808-E6CC-338B-1B2A-93EFFC42CA7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25BA0D-47D3-DF52-0C14-0BCA58DEAEE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2D4F2141-9BE6-4CD4-A578-43FCAB7A610D" descr="IMG_5825.PNG">
            <a:extLst>
              <a:ext uri="{FF2B5EF4-FFF2-40B4-BE49-F238E27FC236}">
                <a16:creationId xmlns:a16="http://schemas.microsoft.com/office/drawing/2014/main" id="{AC749DD4-1EB2-AE56-7A40-32CB2BDA4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237133" cy="885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0857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428762B-FE87-F58E-398F-328C5F05F30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The market currently requires a higher level of new construction inventory due to a persistent lack of resale inventory. Newly built homes available for sale accounted for 31% of total homes available for sale in November, compared to an approximate 12% historical average.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EBA75D-9715-4C22-AA45-B2E8F411963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- National Association of Home Builders</a:t>
            </a:r>
          </a:p>
        </p:txBody>
      </p:sp>
    </p:spTree>
    <p:extLst>
      <p:ext uri="{BB962C8B-B14F-4D97-AF65-F5344CB8AC3E}">
        <p14:creationId xmlns:p14="http://schemas.microsoft.com/office/powerpoint/2010/main" val="11414345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CD9A9-AB7A-4637-068F-EB58F65FC8E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b="0" dirty="0"/>
              <a:t>The Year of </a:t>
            </a:r>
            <a:br>
              <a:rPr lang="en-US" b="0" dirty="0"/>
            </a:br>
            <a:r>
              <a:rPr lang="en-US" b="0" dirty="0"/>
              <a:t>“</a:t>
            </a:r>
            <a:r>
              <a:rPr lang="en-US" dirty="0"/>
              <a:t>Fives</a:t>
            </a:r>
            <a:r>
              <a:rPr lang="en-US" b="0" dirty="0"/>
              <a:t>”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5C9FE1-1BB1-4921-5C41-5C6CC63F9A1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‘5’ Will Be the Handle </a:t>
            </a:r>
            <a:r>
              <a:rPr lang="en-US" sz="3600" i="1" dirty="0">
                <a:solidFill>
                  <a:schemeClr val="bg1">
                    <a:lumMod val="75000"/>
                  </a:schemeClr>
                </a:solidFill>
              </a:rPr>
              <a:t>(first number) </a:t>
            </a: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on Mortgage Rates by May </a:t>
            </a:r>
          </a:p>
          <a:p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5.5 Million in Total Home Sales</a:t>
            </a:r>
          </a:p>
          <a:p>
            <a:r>
              <a:rPr lang="en-US" sz="3600" dirty="0"/>
              <a:t>5% Will Be the Approximate Home Price Appreciation Rate</a:t>
            </a:r>
          </a:p>
        </p:txBody>
      </p:sp>
    </p:spTree>
    <p:extLst>
      <p:ext uri="{BB962C8B-B14F-4D97-AF65-F5344CB8AC3E}">
        <p14:creationId xmlns:p14="http://schemas.microsoft.com/office/powerpoint/2010/main" val="18596493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0B9A3-FC9B-455E-BEC1-FF1BD9DBB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b="0" dirty="0"/>
            </a:br>
            <a:r>
              <a:rPr lang="en-US" b="0" dirty="0"/>
              <a:t>Home Prices</a:t>
            </a:r>
            <a:br>
              <a:rPr lang="en-US" b="0" dirty="0"/>
            </a:br>
            <a:endParaRPr lang="en-US" b="0" dirty="0"/>
          </a:p>
        </p:txBody>
      </p:sp>
      <p:pic>
        <p:nvPicPr>
          <p:cNvPr id="6" name="Picture Placeholder 5" descr="Icon&#10;&#10;Description automatically generated">
            <a:extLst>
              <a:ext uri="{FF2B5EF4-FFF2-40B4-BE49-F238E27FC236}">
                <a16:creationId xmlns:a16="http://schemas.microsoft.com/office/drawing/2014/main" id="{4FD94B81-2595-6B47-887B-8D0E59FBC2E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973257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1A279-FEE4-B745-83F6-544350F75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56820F2-0D61-CCE9-2D02-6589E187C62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04173953-A059-4CA4-9884-2CADBC14C254" descr="IMG_5748.PNG">
            <a:extLst>
              <a:ext uri="{FF2B5EF4-FFF2-40B4-BE49-F238E27FC236}">
                <a16:creationId xmlns:a16="http://schemas.microsoft.com/office/drawing/2014/main" id="{1A3F9483-2352-3E59-8EE5-42EDE3ED74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81086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E8FCC73-B31F-49A9-B155-9F6DF4770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Estimated Home Price Performance </a:t>
            </a:r>
            <a:br>
              <a:rPr lang="en-US" dirty="0"/>
            </a:br>
            <a:endParaRPr lang="en-US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60F44A65-E54B-4D6C-81A9-C38E1B05400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December to December, as Forecast in Q4 2023</a:t>
            </a:r>
          </a:p>
        </p:txBody>
      </p:sp>
      <p:sp>
        <p:nvSpPr>
          <p:cNvPr id="20" name="TextBox 2">
            <a:extLst>
              <a:ext uri="{FF2B5EF4-FFF2-40B4-BE49-F238E27FC236}">
                <a16:creationId xmlns:a16="http://schemas.microsoft.com/office/drawing/2014/main" id="{1A7E6C86-BCCC-4300-A8A3-EF034F27A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635" y="3676087"/>
            <a:ext cx="1893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ＭＳ Ｐゴシック" charset="0"/>
                <a:cs typeface="Calibri" panose="020F0502020204030204" pitchFamily="34" charset="0"/>
              </a:rPr>
              <a:t>Pre-Bubble</a:t>
            </a:r>
          </a:p>
        </p:txBody>
      </p:sp>
      <p:sp>
        <p:nvSpPr>
          <p:cNvPr id="21" name="TextBox 6">
            <a:extLst>
              <a:ext uri="{FF2B5EF4-FFF2-40B4-BE49-F238E27FC236}">
                <a16:creationId xmlns:a16="http://schemas.microsoft.com/office/drawing/2014/main" id="{3144E395-41E5-4625-B04B-FC6B40AC89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89291" y="3676087"/>
            <a:ext cx="1893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ＭＳ Ｐゴシック" charset="0"/>
                <a:cs typeface="Calibri" panose="020F0502020204030204" pitchFamily="34" charset="0"/>
              </a:rPr>
              <a:t>Bubble</a:t>
            </a:r>
          </a:p>
        </p:txBody>
      </p:sp>
      <p:sp>
        <p:nvSpPr>
          <p:cNvPr id="22" name="TextBox 7">
            <a:extLst>
              <a:ext uri="{FF2B5EF4-FFF2-40B4-BE49-F238E27FC236}">
                <a16:creationId xmlns:a16="http://schemas.microsoft.com/office/drawing/2014/main" id="{14427980-F71B-43A2-B62D-82AFB8384D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0643" y="4758414"/>
            <a:ext cx="187406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ＭＳ Ｐゴシック" charset="0"/>
                <a:cs typeface="Calibri" panose="020F0502020204030204" pitchFamily="34" charset="0"/>
              </a:rPr>
              <a:t>Bust</a:t>
            </a:r>
          </a:p>
        </p:txBody>
      </p:sp>
      <p:sp>
        <p:nvSpPr>
          <p:cNvPr id="23" name="TextBox 9">
            <a:extLst>
              <a:ext uri="{FF2B5EF4-FFF2-40B4-BE49-F238E27FC236}">
                <a16:creationId xmlns:a16="http://schemas.microsoft.com/office/drawing/2014/main" id="{AD312E55-8F77-4A1D-803E-A34E54E8E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4795" y="3496778"/>
            <a:ext cx="189372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ＭＳ Ｐゴシック" charset="0"/>
                <a:cs typeface="Calibri" panose="020F0502020204030204" pitchFamily="34" charset="0"/>
              </a:rPr>
              <a:t>Recovery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ＭＳ Ｐゴシック" charset="0"/>
                <a:cs typeface="Calibri" panose="020F0502020204030204" pitchFamily="34" charset="0"/>
              </a:rPr>
              <a:t>To Date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09A2F6E2-DE1B-4270-8B90-336A84840D0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76994226"/>
              </p:ext>
            </p:extLst>
          </p:nvPr>
        </p:nvGraphicFramePr>
        <p:xfrm>
          <a:off x="245288" y="1528455"/>
          <a:ext cx="8675688" cy="49765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889474E0-9A84-947E-CC03-86613884BB8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7350" y="6481046"/>
            <a:ext cx="8375650" cy="218439"/>
          </a:xfrm>
        </p:spPr>
        <p:txBody>
          <a:bodyPr/>
          <a:lstStyle/>
          <a:p>
            <a:r>
              <a:rPr lang="en-US" dirty="0"/>
              <a:t>Source: HPES</a:t>
            </a:r>
          </a:p>
        </p:txBody>
      </p:sp>
    </p:spTree>
    <p:extLst>
      <p:ext uri="{BB962C8B-B14F-4D97-AF65-F5344CB8AC3E}">
        <p14:creationId xmlns:p14="http://schemas.microsoft.com/office/powerpoint/2010/main" val="31176994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915F0DA-76E0-4FB2-BA2D-EE717B4469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Source: HPES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E8FCC73-B31F-49A9-B155-9F6DF4770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9731" y="381001"/>
            <a:ext cx="4903268" cy="456397"/>
          </a:xfrm>
        </p:spPr>
        <p:txBody>
          <a:bodyPr/>
          <a:lstStyle/>
          <a:p>
            <a:r>
              <a:rPr lang="en-US" sz="1600" b="0" dirty="0"/>
              <a:t>Potential growth in household wealth over the next </a:t>
            </a:r>
            <a:br>
              <a:rPr lang="en-US" sz="1600" b="0" dirty="0"/>
            </a:br>
            <a:r>
              <a:rPr lang="en-US" sz="1600" b="0" dirty="0"/>
              <a:t>5 years based solely on increased home equity </a:t>
            </a:r>
            <a:br>
              <a:rPr lang="en-US" sz="1600" b="0" dirty="0"/>
            </a:br>
            <a:r>
              <a:rPr lang="en-US" sz="1600" b="0" dirty="0"/>
              <a:t>if you purchase a $400K home in January 2024 </a:t>
            </a:r>
          </a:p>
        </p:txBody>
      </p:sp>
      <p:sp>
        <p:nvSpPr>
          <p:cNvPr id="20" name="TextBox 2">
            <a:extLst>
              <a:ext uri="{FF2B5EF4-FFF2-40B4-BE49-F238E27FC236}">
                <a16:creationId xmlns:a16="http://schemas.microsoft.com/office/drawing/2014/main" id="{1A7E6C86-BCCC-4300-A8A3-EF034F27A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635" y="3676087"/>
            <a:ext cx="1893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ＭＳ Ｐゴシック" charset="0"/>
                <a:cs typeface="Calibri" panose="020F0502020204030204" pitchFamily="34" charset="0"/>
              </a:rPr>
              <a:t>Pre-Bubble</a:t>
            </a:r>
          </a:p>
        </p:txBody>
      </p:sp>
      <p:sp>
        <p:nvSpPr>
          <p:cNvPr id="21" name="TextBox 6">
            <a:extLst>
              <a:ext uri="{FF2B5EF4-FFF2-40B4-BE49-F238E27FC236}">
                <a16:creationId xmlns:a16="http://schemas.microsoft.com/office/drawing/2014/main" id="{3144E395-41E5-4625-B04B-FC6B40AC89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89291" y="3676087"/>
            <a:ext cx="1893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ＭＳ Ｐゴシック" charset="0"/>
                <a:cs typeface="Calibri" panose="020F0502020204030204" pitchFamily="34" charset="0"/>
              </a:rPr>
              <a:t>Bubble</a:t>
            </a:r>
          </a:p>
        </p:txBody>
      </p:sp>
      <p:sp>
        <p:nvSpPr>
          <p:cNvPr id="22" name="TextBox 7">
            <a:extLst>
              <a:ext uri="{FF2B5EF4-FFF2-40B4-BE49-F238E27FC236}">
                <a16:creationId xmlns:a16="http://schemas.microsoft.com/office/drawing/2014/main" id="{14427980-F71B-43A2-B62D-82AFB8384D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0643" y="4758414"/>
            <a:ext cx="187406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ＭＳ Ｐゴシック" charset="0"/>
                <a:cs typeface="Calibri" panose="020F0502020204030204" pitchFamily="34" charset="0"/>
              </a:rPr>
              <a:t>Bust</a:t>
            </a:r>
          </a:p>
        </p:txBody>
      </p:sp>
      <p:sp>
        <p:nvSpPr>
          <p:cNvPr id="23" name="TextBox 9">
            <a:extLst>
              <a:ext uri="{FF2B5EF4-FFF2-40B4-BE49-F238E27FC236}">
                <a16:creationId xmlns:a16="http://schemas.microsoft.com/office/drawing/2014/main" id="{AD312E55-8F77-4A1D-803E-A34E54E8E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4795" y="3496778"/>
            <a:ext cx="189372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ＭＳ Ｐゴシック" charset="0"/>
                <a:cs typeface="Calibri" panose="020F0502020204030204" pitchFamily="34" charset="0"/>
              </a:rPr>
              <a:t>Recovery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ＭＳ Ｐゴシック" charset="0"/>
                <a:cs typeface="Calibri" panose="020F0502020204030204" pitchFamily="34" charset="0"/>
              </a:rPr>
              <a:t>To Date</a:t>
            </a:r>
          </a:p>
        </p:txBody>
      </p:sp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2F808098-CE84-41C8-BDF1-5D010BC22C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40199290"/>
              </p:ext>
            </p:extLst>
          </p:nvPr>
        </p:nvGraphicFramePr>
        <p:xfrm>
          <a:off x="231006" y="1107582"/>
          <a:ext cx="8672362" cy="54732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54DF9252-8590-41E9-841F-4503412C43E9}"/>
              </a:ext>
            </a:extLst>
          </p:cNvPr>
          <p:cNvSpPr txBox="1"/>
          <p:nvPr/>
        </p:nvSpPr>
        <p:spPr>
          <a:xfrm>
            <a:off x="231006" y="265288"/>
            <a:ext cx="34939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73C359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$72,405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13519D-224B-4228-AEDC-42373C39DC2D}"/>
              </a:ext>
            </a:extLst>
          </p:cNvPr>
          <p:cNvSpPr txBox="1"/>
          <p:nvPr/>
        </p:nvSpPr>
        <p:spPr>
          <a:xfrm>
            <a:off x="570693" y="5458519"/>
            <a:ext cx="8004593" cy="338554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0384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Based on price appreciation projected by the Home Price Expectation Survey </a:t>
            </a:r>
          </a:p>
        </p:txBody>
      </p:sp>
    </p:spTree>
    <p:extLst>
      <p:ext uri="{BB962C8B-B14F-4D97-AF65-F5344CB8AC3E}">
        <p14:creationId xmlns:p14="http://schemas.microsoft.com/office/powerpoint/2010/main" val="8670909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50D8AB2-B96B-71AB-141E-B787EE9ADC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29598B0-A732-FB31-5EE0-CBA73C77B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AE2238-2F26-727E-C51E-5D9A8E303AC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A6FBCDFE-665A-42DF-8C1B-C1732041D906" descr="IMG_5829.PNG">
            <a:extLst>
              <a:ext uri="{FF2B5EF4-FFF2-40B4-BE49-F238E27FC236}">
                <a16:creationId xmlns:a16="http://schemas.microsoft.com/office/drawing/2014/main" id="{E2813EAB-DD88-D292-B7DB-5F1919BC11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59983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2FB4175-084D-5793-C182-B64BD937CCE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D02A3B3-CFA6-ACCA-1D0B-587F5EE92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FBBC52-CB7E-C23C-4362-487D712BC66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079A67DB-2421-412A-9078-AFF82FF20E16" descr="IMG_5828.PNG">
            <a:extLst>
              <a:ext uri="{FF2B5EF4-FFF2-40B4-BE49-F238E27FC236}">
                <a16:creationId xmlns:a16="http://schemas.microsoft.com/office/drawing/2014/main" id="{845B12DC-1C61-16DB-F33D-2137CFAA27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08" y="0"/>
            <a:ext cx="9144000" cy="6699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73818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EE75707-E4D9-22BF-6BD6-6A3900BB8A6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5CC5823-E2E3-50D6-9011-A92792AE9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DB4D72-78C8-6326-7AC9-5BE4B75610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9564DC00-B5C2-4998-B713-656AD093CCBB" descr="IMG_5903.jpg">
            <a:extLst>
              <a:ext uri="{FF2B5EF4-FFF2-40B4-BE49-F238E27FC236}">
                <a16:creationId xmlns:a16="http://schemas.microsoft.com/office/drawing/2014/main" id="{046ED1DF-CD08-C1CC-AAD9-F0440F9264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514"/>
            <a:ext cx="9144000" cy="6699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8599302"/>
      </p:ext>
    </p:extLst>
  </p:cSld>
  <p:clrMapOvr>
    <a:masterClrMapping/>
  </p:clrMapOvr>
</p:sld>
</file>

<file path=ppt/theme/theme1.xml><?xml version="1.0" encoding="utf-8"?>
<a:theme xmlns:a="http://schemas.openxmlformats.org/drawingml/2006/main" name="Standard Slides">
  <a:themeElements>
    <a:clrScheme name="KCM">
      <a:dk1>
        <a:srgbClr val="303840"/>
      </a:dk1>
      <a:lt1>
        <a:srgbClr val="FFFFFF"/>
      </a:lt1>
      <a:dk2>
        <a:srgbClr val="00AEEF"/>
      </a:dk2>
      <a:lt2>
        <a:srgbClr val="CCD5D8"/>
      </a:lt2>
      <a:accent1>
        <a:srgbClr val="00AEEF"/>
      </a:accent1>
      <a:accent2>
        <a:srgbClr val="73C359"/>
      </a:accent2>
      <a:accent3>
        <a:srgbClr val="FF8300"/>
      </a:accent3>
      <a:accent4>
        <a:srgbClr val="FD3A00"/>
      </a:accent4>
      <a:accent5>
        <a:srgbClr val="156FC1"/>
      </a:accent5>
      <a:accent6>
        <a:srgbClr val="FFFFFF"/>
      </a:accent6>
      <a:hlink>
        <a:srgbClr val="00AEEF"/>
      </a:hlink>
      <a:folHlink>
        <a:srgbClr val="00AEE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27152</TotalTime>
  <Words>475</Words>
  <Application>Microsoft Office PowerPoint</Application>
  <PresentationFormat>On-screen Show (4:3)</PresentationFormat>
  <Paragraphs>78</Paragraphs>
  <Slides>18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Wingdings</vt:lpstr>
      <vt:lpstr>Standard Slides</vt:lpstr>
      <vt:lpstr>The Year of  “Fives”</vt:lpstr>
      <vt:lpstr>The Year of  “Fives”</vt:lpstr>
      <vt:lpstr>Mortgage Rates</vt:lpstr>
      <vt:lpstr>Mortgage Rates </vt:lpstr>
      <vt:lpstr>For over 50 Years, the 30-Year Mortgage Rate Has Moved in Unison with the 10-year Treasury Yield</vt:lpstr>
      <vt:lpstr>PowerPoint Presentation</vt:lpstr>
      <vt:lpstr>The Year of  “Fives”</vt:lpstr>
      <vt:lpstr>Top 3 Reasons Buyers Paused Decision</vt:lpstr>
      <vt:lpstr>PowerPoint Presentation</vt:lpstr>
      <vt:lpstr>PowerPoint Presentation</vt:lpstr>
      <vt:lpstr>The Year of  “Fives”</vt:lpstr>
      <vt:lpstr> Home Prices </vt:lpstr>
      <vt:lpstr>PowerPoint Presentation</vt:lpstr>
      <vt:lpstr>Estimated Home Price Performance  </vt:lpstr>
      <vt:lpstr>Potential growth in household wealth over the next  5 years based solely on increased home equity  if you purchase a $400K home in January 2024 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Childers</dc:creator>
  <cp:lastModifiedBy>Anthony Penna</cp:lastModifiedBy>
  <cp:revision>561</cp:revision>
  <cp:lastPrinted>2023-01-25T13:54:15Z</cp:lastPrinted>
  <dcterms:created xsi:type="dcterms:W3CDTF">2021-06-23T14:31:32Z</dcterms:created>
  <dcterms:modified xsi:type="dcterms:W3CDTF">2024-02-23T15:13:16Z</dcterms:modified>
</cp:coreProperties>
</file>