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6917" r:id="rId2"/>
    <p:sldId id="6889" r:id="rId3"/>
    <p:sldId id="6891" r:id="rId4"/>
    <p:sldId id="6878" r:id="rId5"/>
    <p:sldId id="6879" r:id="rId6"/>
    <p:sldId id="691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64" autoAdjust="0"/>
    <p:restoredTop sz="96247" autoAdjust="0"/>
  </p:normalViewPr>
  <p:slideViewPr>
    <p:cSldViewPr snapToGrid="0">
      <p:cViewPr>
        <p:scale>
          <a:sx n="77" d="100"/>
          <a:sy n="77" d="100"/>
        </p:scale>
        <p:origin x="782" y="9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0E7EC-A3A0-4E0F-93DA-6EDA162952AE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1D4E8-7CA8-4DC4-BA79-F2FFBDD495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97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10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75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Fed fund rate is between 5.25 and 5.5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802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3272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845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BEC4EF-5762-4DA3-92CB-EBBF1769D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053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F1E0F-4FF7-B9A0-3953-FF9D123EE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495A7-1103-6CEE-35D5-5AEEC0009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9675C-F7F8-1D13-333C-C51EC6B6F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9ED97-0B3D-0277-F957-6127F496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E8FA-6D76-EDE6-141D-C10802247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52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D6EB-1841-E571-6A38-5EA2EB41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82B2C-A490-2E17-EFDA-6EEE14F3B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FF4C6E-6920-DE74-D569-81F2CBDB0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DF37B-8282-988F-D8CB-2550942D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FD548-CB7E-A7F0-D0EE-8EBAF431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0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BB14-387C-5551-73AE-7F54EDC7B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D0A79-8AAC-8FF2-8308-A7B2DF402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2D685-F2BA-D8A0-13F0-3E81A0BFF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7D561-ABB6-0B25-B49A-4F3AEB24E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A05C0-6DD2-992E-A357-1E66B2A3E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21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94027-B231-F801-AF3F-4A2704DDF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DD6998-F1D3-0E70-DBD1-939F609DA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D3B7C6-9EFC-6044-E09E-311FBA97A1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7C24D-0C38-4BD6-13B8-B36CA1DEA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0E4008-D31A-9234-114F-70DFBDED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6EB06-B0C9-317C-F0B7-A889A7CD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2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A0C69-85C1-EC23-49F6-E7F3759A9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2B29E-C916-DB16-9E16-451B64039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CD3C2-D870-2C3A-31AF-82E3A88B8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02B14-1525-F1EE-9BBF-2E3E589EC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9E7E48-96BA-C12B-2285-D138EF975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00751B-8069-D50D-6C08-36FF13237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AE00F4-09B8-0401-8B96-A3FA9963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2E250B-A8B1-125C-E671-92F0F2D87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85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FD70-DDFC-24F8-A952-077D40A9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B3706-F0A8-E40F-B2F4-5A4CB36D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15E3C-8D62-5376-7BE1-15863306B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6C0B8-6475-C72B-E3C0-ED5108D51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0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9DFC9-C0E7-3F78-BA8E-A39AD1E71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85F560-BA38-049E-5F4D-D1B96CEB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B5E16-2CD6-2B9B-90A3-F7CA30235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7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3BEAC-B79B-4AFE-EC8A-EF330F4C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75FB8-45CC-475A-0164-A7A87257A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A669B-8C1A-A540-36DF-CBF1065594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E8AD3-6E13-5674-3688-4AE9D1303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56F16-1877-B29C-3466-DD76F36B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329F97-296A-1241-5990-1D0B7867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48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DA4BF-AD05-58BC-0059-18A0B37B3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B63C85-2A15-978D-8B9E-0F29562DA6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7C098-698A-29E1-3635-47CA7EDF2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E6CC24-3EFE-03B7-BEDE-AF603C51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FA03C3-2F62-58EF-B762-590EE2DD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E295B-3538-04DC-06B4-C2FBE919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8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1C0D5-6572-8DFA-ED40-95DAC2DA6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7C9E18-6D11-1550-709C-FCD8E379E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05427-0359-A84C-BC0E-E259C490E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C7415-6A5B-9E41-C174-595990262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13F59-56DE-D5CE-EDE3-A013E16F5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00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E1D383-5395-C4DC-338A-D8BC5DE562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6FCA13-6DB4-F07C-134D-4B8A3595DF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6CA728-5FD9-3872-2A8D-F5E03A793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5938C-77B0-BB0F-EAF2-045B58533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A9269-030E-9FDB-24AD-00275C1D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4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3B6D98-A7BB-4426-9341-31439933E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7EFA5-C31C-51E3-0FE7-BB24695C9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75ACE-8623-E1AE-ECD3-CE7BD9B96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319D8-488D-4751-9D1A-F490D18EB333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AB546-8C8A-B169-B28E-864C210B7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5FDFC-2F6F-45DB-6BCD-1527BC8F79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DBF21-82B5-4D3E-A32F-C831282DE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453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skyscraper&#10;&#10;Description automatically generated">
            <a:extLst>
              <a:ext uri="{FF2B5EF4-FFF2-40B4-BE49-F238E27FC236}">
                <a16:creationId xmlns:a16="http://schemas.microsoft.com/office/drawing/2014/main" id="{BCC9BAB8-A8EB-3745-8B14-AD18AED26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AFFF40-45CF-E141-71D7-AC3CC35B919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0FA0131A-FA25-0F55-A901-85AB5F9636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53920" y="6409545"/>
            <a:ext cx="1911545" cy="3095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7EB022-7D60-0994-4993-796C66C0491B}"/>
              </a:ext>
            </a:extLst>
          </p:cNvPr>
          <p:cNvSpPr txBox="1">
            <a:spLocks/>
          </p:cNvSpPr>
          <p:nvPr/>
        </p:nvSpPr>
        <p:spPr>
          <a:xfrm>
            <a:off x="0" y="2436730"/>
            <a:ext cx="12192000" cy="19845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j-ea"/>
                <a:cs typeface="+mj-cs"/>
              </a:rPr>
              <a:t>2024 Forecast</a:t>
            </a:r>
          </a:p>
          <a:p>
            <a:pPr marL="0" marR="0" lvl="0" indent="0" algn="ctr" defTabSz="914400" rtl="0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1200" cap="none" spc="0" normalizeH="0" baseline="0" noProof="0" dirty="0">
                <a:ln>
                  <a:solidFill>
                    <a:prstClr val="white">
                      <a:lumMod val="75000"/>
                      <a:lumOff val="25000"/>
                      <a:alpha val="1000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sto MT" panose="02040603050505030304" pitchFamily="18" charset="0"/>
                <a:ea typeface="+mj-ea"/>
                <a:cs typeface="+mj-cs"/>
              </a:rPr>
              <a:t>“Supply and Demand”</a:t>
            </a:r>
          </a:p>
        </p:txBody>
      </p:sp>
    </p:spTree>
    <p:extLst>
      <p:ext uri="{BB962C8B-B14F-4D97-AF65-F5344CB8AC3E}">
        <p14:creationId xmlns:p14="http://schemas.microsoft.com/office/powerpoint/2010/main" val="101188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AFFF40-45CF-E141-71D7-AC3CC35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F76C5A0-C022-3CE1-7F80-BEF9520BEC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040303" y="6362226"/>
            <a:ext cx="1911545" cy="309562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A512E56-C434-8BC1-39FF-EE265593E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481077"/>
              </p:ext>
            </p:extLst>
          </p:nvPr>
        </p:nvGraphicFramePr>
        <p:xfrm>
          <a:off x="4050624" y="1427073"/>
          <a:ext cx="4090737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497">
                  <a:extLst>
                    <a:ext uri="{9D8B030D-6E8A-4147-A177-3AD203B41FA5}">
                      <a16:colId xmlns:a16="http://schemas.microsoft.com/office/drawing/2014/main" val="2318228153"/>
                    </a:ext>
                  </a:extLst>
                </a:gridCol>
                <a:gridCol w="1982240">
                  <a:extLst>
                    <a:ext uri="{9D8B030D-6E8A-4147-A177-3AD203B41FA5}">
                      <a16:colId xmlns:a16="http://schemas.microsoft.com/office/drawing/2014/main" val="1600803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Upcoming Fed meetings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Fed Funds Futures cut odds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604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January 31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  7%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66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March 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68%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682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May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94%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28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June 12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100%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53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July 31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100%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030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September 18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100%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30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November 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100%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264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December 18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100%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157398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FBEB147-1D6A-ED00-B98F-F7450C868C92}"/>
              </a:ext>
            </a:extLst>
          </p:cNvPr>
          <p:cNvSpPr txBox="1"/>
          <p:nvPr/>
        </p:nvSpPr>
        <p:spPr>
          <a:xfrm>
            <a:off x="228598" y="186212"/>
            <a:ext cx="9017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Market Odds on Fed Cut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EB4BE6-832D-EEEE-B576-240019279FC8}"/>
              </a:ext>
            </a:extLst>
          </p:cNvPr>
          <p:cNvSpPr txBox="1"/>
          <p:nvPr/>
        </p:nvSpPr>
        <p:spPr>
          <a:xfrm>
            <a:off x="8239425" y="2952134"/>
            <a:ext cx="3252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white"/>
                </a:solidFill>
                <a:latin typeface="Calibri" panose="020F0502020204030204"/>
              </a:rPr>
              <a:t>56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chance of 50bp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C65F7E-D94B-09B5-F6FE-E0143128482C}"/>
              </a:ext>
            </a:extLst>
          </p:cNvPr>
          <p:cNvSpPr txBox="1"/>
          <p:nvPr/>
        </p:nvSpPr>
        <p:spPr>
          <a:xfrm>
            <a:off x="8199112" y="3332065"/>
            <a:ext cx="3936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prstClr val="white"/>
                </a:solidFill>
                <a:latin typeface="Calibri" panose="020F0502020204030204"/>
              </a:rPr>
              <a:t>91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chance of </a:t>
            </a:r>
            <a:r>
              <a:rPr lang="en-US" i="1" dirty="0">
                <a:solidFill>
                  <a:prstClr val="white"/>
                </a:solidFill>
                <a:latin typeface="Calibri" panose="020F0502020204030204"/>
              </a:rPr>
              <a:t>50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bp, 53% 75bp </a:t>
            </a:r>
          </a:p>
        </p:txBody>
      </p:sp>
    </p:spTree>
    <p:extLst>
      <p:ext uri="{BB962C8B-B14F-4D97-AF65-F5344CB8AC3E}">
        <p14:creationId xmlns:p14="http://schemas.microsoft.com/office/powerpoint/2010/main" val="18168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AFFF40-45CF-E141-71D7-AC3CC35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F76C5A0-C022-3CE1-7F80-BEF9520BEC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10209404" y="6493357"/>
            <a:ext cx="1911545" cy="309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F2F022-F77E-3C69-3832-980957636B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325" b="37822"/>
          <a:stretch/>
        </p:blipFill>
        <p:spPr>
          <a:xfrm>
            <a:off x="855688" y="1043893"/>
            <a:ext cx="10480624" cy="43316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95F385-C455-DA31-E3A8-27F3315EE97D}"/>
              </a:ext>
            </a:extLst>
          </p:cNvPr>
          <p:cNvSpPr txBox="1"/>
          <p:nvPr/>
        </p:nvSpPr>
        <p:spPr>
          <a:xfrm>
            <a:off x="4532741" y="1711816"/>
            <a:ext cx="1199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Zero cuts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1C12F4-D50D-77FB-A3B2-DA1C1C8B4218}"/>
              </a:ext>
            </a:extLst>
          </p:cNvPr>
          <p:cNvSpPr txBox="1"/>
          <p:nvPr/>
        </p:nvSpPr>
        <p:spPr>
          <a:xfrm>
            <a:off x="4532741" y="1987642"/>
            <a:ext cx="1619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25bp cut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77D720-AC37-1836-5EBC-02D37835CCBE}"/>
              </a:ext>
            </a:extLst>
          </p:cNvPr>
          <p:cNvSpPr txBox="1"/>
          <p:nvPr/>
        </p:nvSpPr>
        <p:spPr>
          <a:xfrm>
            <a:off x="4532741" y="2265292"/>
            <a:ext cx="1199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50bp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BDE221-D18E-4A8F-1BF3-EA72EC22BB48}"/>
              </a:ext>
            </a:extLst>
          </p:cNvPr>
          <p:cNvSpPr txBox="1"/>
          <p:nvPr/>
        </p:nvSpPr>
        <p:spPr>
          <a:xfrm>
            <a:off x="4532741" y="2534469"/>
            <a:ext cx="1199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75bp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27DB51-31E3-F0FE-ADA7-826FDE3A2832}"/>
              </a:ext>
            </a:extLst>
          </p:cNvPr>
          <p:cNvSpPr txBox="1"/>
          <p:nvPr/>
        </p:nvSpPr>
        <p:spPr>
          <a:xfrm>
            <a:off x="4532741" y="2801721"/>
            <a:ext cx="1199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100bp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934C4A-C88B-C7A0-AACE-4B5214EEF964}"/>
              </a:ext>
            </a:extLst>
          </p:cNvPr>
          <p:cNvSpPr txBox="1"/>
          <p:nvPr/>
        </p:nvSpPr>
        <p:spPr>
          <a:xfrm>
            <a:off x="4532741" y="3341355"/>
            <a:ext cx="1199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150bp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4F9515C-9FD3-601C-CBB4-72DA0FFD9A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421"/>
          <a:stretch/>
        </p:blipFill>
        <p:spPr>
          <a:xfrm>
            <a:off x="855687" y="5363764"/>
            <a:ext cx="10480623" cy="10705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3C6C07-246A-29BC-9A83-BA62CD160DCE}"/>
              </a:ext>
            </a:extLst>
          </p:cNvPr>
          <p:cNvSpPr/>
          <p:nvPr/>
        </p:nvSpPr>
        <p:spPr>
          <a:xfrm>
            <a:off x="3891355" y="1739710"/>
            <a:ext cx="641386" cy="1899620"/>
          </a:xfrm>
          <a:prstGeom prst="rect">
            <a:avLst/>
          </a:prstGeom>
          <a:solidFill>
            <a:srgbClr val="FFFF0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E415E-D02C-21EF-5B58-DCE3E0766A8E}"/>
              </a:ext>
            </a:extLst>
          </p:cNvPr>
          <p:cNvSpPr/>
          <p:nvPr/>
        </p:nvSpPr>
        <p:spPr>
          <a:xfrm>
            <a:off x="5677174" y="6024566"/>
            <a:ext cx="2352010" cy="3018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F7558AF-33D0-25C0-7D35-9A9ED5CFC725}"/>
              </a:ext>
            </a:extLst>
          </p:cNvPr>
          <p:cNvCxnSpPr>
            <a:cxnSpLocks/>
          </p:cNvCxnSpPr>
          <p:nvPr/>
        </p:nvCxnSpPr>
        <p:spPr>
          <a:xfrm>
            <a:off x="3457184" y="1879782"/>
            <a:ext cx="3895594" cy="29278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E0A8D42-B6CB-A864-B39D-01A2C2D92903}"/>
              </a:ext>
            </a:extLst>
          </p:cNvPr>
          <p:cNvSpPr txBox="1"/>
          <p:nvPr/>
        </p:nvSpPr>
        <p:spPr>
          <a:xfrm>
            <a:off x="757825" y="122180"/>
            <a:ext cx="10640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Fed Dot Plot	</a:t>
            </a:r>
            <a:r>
              <a:rPr lang="en-US" sz="2800" i="1" dirty="0">
                <a:solidFill>
                  <a:prstClr val="white"/>
                </a:solidFill>
              </a:rPr>
              <a:t>19 dots, each dot represents one member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973CE7-260A-8D50-F733-7A2A8F72400A}"/>
              </a:ext>
            </a:extLst>
          </p:cNvPr>
          <p:cNvSpPr/>
          <p:nvPr/>
        </p:nvSpPr>
        <p:spPr>
          <a:xfrm>
            <a:off x="4047014" y="6024566"/>
            <a:ext cx="531566" cy="3018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58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AFFF40-45CF-E141-71D7-AC3CC35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F76C5A0-C022-3CE1-7F80-BEF9520BEC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9949769" y="416152"/>
            <a:ext cx="1911545" cy="3095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BEB147-1D6A-ED00-B98F-F7450C868C92}"/>
              </a:ext>
            </a:extLst>
          </p:cNvPr>
          <p:cNvSpPr txBox="1"/>
          <p:nvPr/>
        </p:nvSpPr>
        <p:spPr>
          <a:xfrm>
            <a:off x="228598" y="186212"/>
            <a:ext cx="9017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latin typeface="Calisto MT" panose="02040603050505030304" pitchFamily="18" charset="0"/>
              </a:rPr>
              <a:t>2024 Real Estate Forecast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706195-A5DA-06D6-9B63-91A26474E41A}"/>
              </a:ext>
            </a:extLst>
          </p:cNvPr>
          <p:cNvSpPr txBox="1"/>
          <p:nvPr/>
        </p:nvSpPr>
        <p:spPr>
          <a:xfrm>
            <a:off x="228598" y="1008942"/>
            <a:ext cx="11963402" cy="5642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800" i="1" dirty="0">
                <a:solidFill>
                  <a:prstClr val="white"/>
                </a:solidFill>
                <a:latin typeface="Calibri" panose="020F0502020204030204"/>
              </a:rPr>
              <a:t>Inventory remains tight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62E6C3-7ACC-693A-DA9E-C1C0E418D5A5}"/>
              </a:ext>
            </a:extLst>
          </p:cNvPr>
          <p:cNvGrpSpPr/>
          <p:nvPr/>
        </p:nvGrpSpPr>
        <p:grpSpPr>
          <a:xfrm>
            <a:off x="2788397" y="1520982"/>
            <a:ext cx="6615205" cy="5337018"/>
            <a:chOff x="5047836" y="1163880"/>
            <a:chExt cx="6615205" cy="5337018"/>
          </a:xfrm>
        </p:grpSpPr>
        <p:pic>
          <p:nvPicPr>
            <p:cNvPr id="5" name="Picture 4" descr="A graph of a number of bars&#10;&#10;Description automatically generated with medium confidence">
              <a:extLst>
                <a:ext uri="{FF2B5EF4-FFF2-40B4-BE49-F238E27FC236}">
                  <a16:creationId xmlns:a16="http://schemas.microsoft.com/office/drawing/2014/main" id="{05DD8A2A-782E-AE7E-B4BD-3D03A71B71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18" t="1347" r="16364"/>
            <a:stretch/>
          </p:blipFill>
          <p:spPr>
            <a:xfrm>
              <a:off x="5236761" y="1163880"/>
              <a:ext cx="6426280" cy="533701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430B5D7-BF03-49AA-998E-6B86F683C78A}"/>
                </a:ext>
              </a:extLst>
            </p:cNvPr>
            <p:cNvSpPr txBox="1"/>
            <p:nvPr/>
          </p:nvSpPr>
          <p:spPr>
            <a:xfrm rot="16200000">
              <a:off x="4502028" y="3544576"/>
              <a:ext cx="1469467" cy="37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 Millions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166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AFFF40-45CF-E141-71D7-AC3CC35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BEB147-1D6A-ED00-B98F-F7450C868C92}"/>
              </a:ext>
            </a:extLst>
          </p:cNvPr>
          <p:cNvSpPr txBox="1"/>
          <p:nvPr/>
        </p:nvSpPr>
        <p:spPr>
          <a:xfrm>
            <a:off x="228598" y="186212"/>
            <a:ext cx="9017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prstClr val="white"/>
                </a:solidFill>
                <a:latin typeface="Calisto MT" panose="02040603050505030304" pitchFamily="18" charset="0"/>
              </a:rPr>
              <a:t>2024 Real Estate Forecast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sto MT" panose="02040603050505030304" pitchFamily="18" charset="0"/>
              <a:ea typeface="+mn-ea"/>
              <a:cs typeface="+mn-cs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84538A0-0477-2825-A217-A818C90B85B3}"/>
              </a:ext>
            </a:extLst>
          </p:cNvPr>
          <p:cNvGrpSpPr/>
          <p:nvPr/>
        </p:nvGrpSpPr>
        <p:grpSpPr>
          <a:xfrm>
            <a:off x="228598" y="5854215"/>
            <a:ext cx="2216192" cy="731261"/>
            <a:chOff x="9735656" y="5444753"/>
            <a:chExt cx="2216192" cy="73126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6C8DE85-E548-52AA-6DDF-3A2A26500D2E}"/>
                </a:ext>
              </a:extLst>
            </p:cNvPr>
            <p:cNvGrpSpPr/>
            <p:nvPr/>
          </p:nvGrpSpPr>
          <p:grpSpPr>
            <a:xfrm>
              <a:off x="9735656" y="5834434"/>
              <a:ext cx="2216192" cy="341580"/>
              <a:chOff x="1324319" y="976965"/>
              <a:chExt cx="1963872" cy="369332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043EBFD4-7035-0C74-47B1-34E80355C80A}"/>
                  </a:ext>
                </a:extLst>
              </p:cNvPr>
              <p:cNvSpPr/>
              <p:nvPr/>
            </p:nvSpPr>
            <p:spPr>
              <a:xfrm>
                <a:off x="1324319" y="1040333"/>
                <a:ext cx="485820" cy="242596"/>
              </a:xfrm>
              <a:prstGeom prst="roundRect">
                <a:avLst/>
              </a:prstGeom>
              <a:solidFill>
                <a:srgbClr val="FCB2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8419ABD-D4AD-67D4-7DDB-9CA582670C38}"/>
                  </a:ext>
                </a:extLst>
              </p:cNvPr>
              <p:cNvSpPr txBox="1"/>
              <p:nvPr/>
            </p:nvSpPr>
            <p:spPr>
              <a:xfrm>
                <a:off x="1810139" y="976965"/>
                <a:ext cx="1478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Completions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BB96BB9-3223-9FDB-428A-E0474E9D579E}"/>
                </a:ext>
              </a:extLst>
            </p:cNvPr>
            <p:cNvGrpSpPr/>
            <p:nvPr/>
          </p:nvGrpSpPr>
          <p:grpSpPr>
            <a:xfrm>
              <a:off x="9736346" y="5444753"/>
              <a:ext cx="2017016" cy="377852"/>
              <a:chOff x="3135972" y="227415"/>
              <a:chExt cx="1789623" cy="369332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A25DBB00-7822-5C88-06C5-1D363349A228}"/>
                  </a:ext>
                </a:extLst>
              </p:cNvPr>
              <p:cNvSpPr/>
              <p:nvPr/>
            </p:nvSpPr>
            <p:spPr>
              <a:xfrm>
                <a:off x="3135972" y="290784"/>
                <a:ext cx="485820" cy="242596"/>
              </a:xfrm>
              <a:prstGeom prst="roundRect">
                <a:avLst/>
              </a:prstGeom>
              <a:solidFill>
                <a:srgbClr val="81D2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62F519F-A1A4-1F4E-E4F5-49B017F26A90}"/>
                  </a:ext>
                </a:extLst>
              </p:cNvPr>
              <p:cNvSpPr txBox="1"/>
              <p:nvPr/>
            </p:nvSpPr>
            <p:spPr>
              <a:xfrm>
                <a:off x="3621792" y="227415"/>
                <a:ext cx="130380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Formations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A4D3EC3-83F0-C3B7-77F0-5E625040D305}"/>
              </a:ext>
            </a:extLst>
          </p:cNvPr>
          <p:cNvGrpSpPr/>
          <p:nvPr/>
        </p:nvGrpSpPr>
        <p:grpSpPr>
          <a:xfrm>
            <a:off x="2873588" y="1568635"/>
            <a:ext cx="6444824" cy="5122388"/>
            <a:chOff x="5654775" y="1193020"/>
            <a:chExt cx="6444824" cy="5122388"/>
          </a:xfrm>
        </p:grpSpPr>
        <p:pic>
          <p:nvPicPr>
            <p:cNvPr id="7" name="Picture 6" descr="A graph with blue and orange bars&#10;&#10;Description automatically generated">
              <a:extLst>
                <a:ext uri="{FF2B5EF4-FFF2-40B4-BE49-F238E27FC236}">
                  <a16:creationId xmlns:a16="http://schemas.microsoft.com/office/drawing/2014/main" id="{7D2BD39F-B524-7BDD-442C-8D0376EB53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57" t="204" r="15080"/>
            <a:stretch/>
          </p:blipFill>
          <p:spPr>
            <a:xfrm>
              <a:off x="5907073" y="1193020"/>
              <a:ext cx="6192526" cy="512238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4A6A16-D110-1077-5F96-97E02FCB2D8E}"/>
                </a:ext>
              </a:extLst>
            </p:cNvPr>
            <p:cNvSpPr txBox="1"/>
            <p:nvPr/>
          </p:nvSpPr>
          <p:spPr>
            <a:xfrm rot="16200000">
              <a:off x="5108967" y="2898488"/>
              <a:ext cx="1469467" cy="37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 Millions</a:t>
              </a:r>
            </a:p>
          </p:txBody>
        </p:sp>
      </p:grp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0FA0131A-FA25-0F55-A901-85AB5F96365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9949769" y="416152"/>
            <a:ext cx="1911545" cy="3095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105A63A-86DF-0D1A-B998-563F42293DBD}"/>
              </a:ext>
            </a:extLst>
          </p:cNvPr>
          <p:cNvSpPr txBox="1"/>
          <p:nvPr/>
        </p:nvSpPr>
        <p:spPr>
          <a:xfrm>
            <a:off x="228598" y="1008942"/>
            <a:ext cx="11963402" cy="5642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800" i="1" dirty="0">
                <a:solidFill>
                  <a:prstClr val="white"/>
                </a:solidFill>
                <a:latin typeface="Calibri" panose="020F0502020204030204"/>
              </a:rPr>
              <a:t>Household formations outpace completions</a:t>
            </a:r>
          </a:p>
        </p:txBody>
      </p:sp>
    </p:spTree>
    <p:extLst>
      <p:ext uri="{BB962C8B-B14F-4D97-AF65-F5344CB8AC3E}">
        <p14:creationId xmlns:p14="http://schemas.microsoft.com/office/powerpoint/2010/main" val="32299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0AAFFF40-45CF-E141-71D7-AC3CC35B9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BEB147-1D6A-ED00-B98F-F7450C868C92}"/>
              </a:ext>
            </a:extLst>
          </p:cNvPr>
          <p:cNvSpPr txBox="1"/>
          <p:nvPr/>
        </p:nvSpPr>
        <p:spPr>
          <a:xfrm>
            <a:off x="228598" y="186212"/>
            <a:ext cx="9017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sto MT" panose="02040603050505030304" pitchFamily="18" charset="0"/>
                <a:ea typeface="+mn-ea"/>
                <a:cs typeface="+mn-cs"/>
              </a:rPr>
              <a:t>2024 Real Estate Forecast</a:t>
            </a: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0FA0131A-FA25-0F55-A901-85AB5F96365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7" t="35363" r="9166" b="37614"/>
          <a:stretch/>
        </p:blipFill>
        <p:spPr>
          <a:xfrm>
            <a:off x="9949769" y="416152"/>
            <a:ext cx="1911545" cy="3095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105A63A-86DF-0D1A-B998-563F42293DBD}"/>
              </a:ext>
            </a:extLst>
          </p:cNvPr>
          <p:cNvSpPr txBox="1"/>
          <p:nvPr/>
        </p:nvSpPr>
        <p:spPr>
          <a:xfrm>
            <a:off x="228598" y="1008941"/>
            <a:ext cx="11963402" cy="45679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Nationwide Appreciation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4.5% to 5%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Transaction Volume up 15 – 20%</a:t>
            </a:r>
          </a:p>
        </p:txBody>
      </p:sp>
    </p:spTree>
    <p:extLst>
      <p:ext uri="{BB962C8B-B14F-4D97-AF65-F5344CB8AC3E}">
        <p14:creationId xmlns:p14="http://schemas.microsoft.com/office/powerpoint/2010/main" val="34369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2934</TotalTime>
  <Words>140</Words>
  <Application>Microsoft Office PowerPoint</Application>
  <PresentationFormat>Widescreen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Calisto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Diana Bajramovic</dc:creator>
  <cp:lastModifiedBy>Tara Krieg</cp:lastModifiedBy>
  <cp:revision>263</cp:revision>
  <dcterms:created xsi:type="dcterms:W3CDTF">2023-04-21T13:17:37Z</dcterms:created>
  <dcterms:modified xsi:type="dcterms:W3CDTF">2024-02-23T19:05:18Z</dcterms:modified>
</cp:coreProperties>
</file>