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2" r:id="rId4"/>
  </p:sldMasterIdLst>
  <p:notesMasterIdLst>
    <p:notesMasterId r:id="rId16"/>
  </p:notesMasterIdLst>
  <p:sldIdLst>
    <p:sldId id="2085850044" r:id="rId5"/>
    <p:sldId id="2085850046" r:id="rId6"/>
    <p:sldId id="2085850048" r:id="rId7"/>
    <p:sldId id="2085850050" r:id="rId8"/>
    <p:sldId id="2085850052" r:id="rId9"/>
    <p:sldId id="2085850054" r:id="rId10"/>
    <p:sldId id="2085850056" r:id="rId11"/>
    <p:sldId id="2085850041" r:id="rId12"/>
    <p:sldId id="2085850036" r:id="rId13"/>
    <p:sldId id="2085850037" r:id="rId14"/>
    <p:sldId id="2085850038" r:id="rId15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B4C1C6"/>
    <a:srgbClr val="728495"/>
    <a:srgbClr val="8C96A1"/>
    <a:srgbClr val="FFFFFF"/>
    <a:srgbClr val="0070C0"/>
    <a:srgbClr val="6C7E90"/>
    <a:srgbClr val="CCD5D8"/>
    <a:srgbClr val="F2F2F2"/>
    <a:srgbClr val="0B37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25" autoAdjust="0"/>
    <p:restoredTop sz="87444" autoAdjust="0"/>
  </p:normalViewPr>
  <p:slideViewPr>
    <p:cSldViewPr snapToGrid="0" snapToObjects="1">
      <p:cViewPr varScale="1">
        <p:scale>
          <a:sx n="74" d="100"/>
          <a:sy n="74" d="100"/>
        </p:scale>
        <p:origin x="199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71037508788949E-2"/>
          <c:y val="3.4395455963080031E-2"/>
          <c:w val="0.94815197500803428"/>
          <c:h val="0.91247904211241704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Series 1 </c:v>
                </c:pt>
              </c:strCache>
            </c:strRef>
          </c:tx>
          <c:spPr>
            <a:solidFill>
              <a:srgbClr val="73C358"/>
            </a:solidFill>
            <a:ln w="57150">
              <a:noFill/>
            </a:ln>
            <a:effectLst/>
          </c:spPr>
          <c:cat>
            <c:strRef>
              <c:f>Sheet1!$A$2:$A$15</c:f>
              <c:strCache>
                <c:ptCount val="14"/>
                <c:pt idx="0">
                  <c:v>1963</c:v>
                </c:pt>
                <c:pt idx="1">
                  <c:v>1965</c:v>
                </c:pt>
                <c:pt idx="2">
                  <c:v>1970</c:v>
                </c:pt>
                <c:pt idx="3">
                  <c:v>1975</c:v>
                </c:pt>
                <c:pt idx="4">
                  <c:v>1980</c:v>
                </c:pt>
                <c:pt idx="5">
                  <c:v>1985</c:v>
                </c:pt>
                <c:pt idx="6">
                  <c:v>1990</c:v>
                </c:pt>
                <c:pt idx="7">
                  <c:v>1995</c:v>
                </c:pt>
                <c:pt idx="8">
                  <c:v>2000</c:v>
                </c:pt>
                <c:pt idx="9">
                  <c:v>2005</c:v>
                </c:pt>
                <c:pt idx="10">
                  <c:v>2010</c:v>
                </c:pt>
                <c:pt idx="11">
                  <c:v>2015</c:v>
                </c:pt>
                <c:pt idx="12">
                  <c:v>2020</c:v>
                </c:pt>
                <c:pt idx="13">
                  <c:v>2023</c:v>
                </c:pt>
              </c:strCache>
            </c:strRef>
          </c:cat>
          <c:val>
            <c:numRef>
              <c:f>Sheet1!$B$2:$B$15</c:f>
              <c:numCache>
                <c:formatCode>_(* #,##0_);_(* \(#,##0\);_(* "-"??_);_(@_)</c:formatCode>
                <c:ptCount val="14"/>
                <c:pt idx="0">
                  <c:v>19300</c:v>
                </c:pt>
                <c:pt idx="1">
                  <c:v>21500</c:v>
                </c:pt>
                <c:pt idx="2">
                  <c:v>27000</c:v>
                </c:pt>
                <c:pt idx="3">
                  <c:v>40900</c:v>
                </c:pt>
                <c:pt idx="4">
                  <c:v>73600</c:v>
                </c:pt>
                <c:pt idx="5">
                  <c:v>98500</c:v>
                </c:pt>
                <c:pt idx="6">
                  <c:v>149500</c:v>
                </c:pt>
                <c:pt idx="7">
                  <c:v>153500</c:v>
                </c:pt>
                <c:pt idx="8">
                  <c:v>202900</c:v>
                </c:pt>
                <c:pt idx="9">
                  <c:v>288500</c:v>
                </c:pt>
                <c:pt idx="10">
                  <c:v>275300</c:v>
                </c:pt>
                <c:pt idx="11">
                  <c:v>348000</c:v>
                </c:pt>
                <c:pt idx="12">
                  <c:v>383000</c:v>
                </c:pt>
                <c:pt idx="13">
                  <c:v>492300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04-4642-8336-E1B97C502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8130672"/>
        <c:axId val="924449088"/>
      </c:areaChart>
      <c:catAx>
        <c:axId val="213813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924449088"/>
        <c:crosses val="autoZero"/>
        <c:auto val="0"/>
        <c:lblAlgn val="ctr"/>
        <c:lblOffset val="100"/>
        <c:noMultiLvlLbl val="0"/>
      </c:catAx>
      <c:valAx>
        <c:axId val="924449088"/>
        <c:scaling>
          <c:orientation val="minMax"/>
          <c:max val="5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1381306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aseline="0">
          <a:latin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354341216039263E-2"/>
          <c:y val="3.214033699289566E-2"/>
          <c:w val="0.92534327266907734"/>
          <c:h val="0.92517562382268748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Monthly Rent</c:v>
                </c:pt>
              </c:strCache>
            </c:strRef>
          </c:tx>
          <c:spPr>
            <a:solidFill>
              <a:srgbClr val="FD3A01"/>
            </a:solidFill>
            <a:ln>
              <a:noFill/>
            </a:ln>
            <a:effectLst/>
          </c:spPr>
          <c:cat>
            <c:numRef>
              <c:f>Sheet1!$A$2:$A$14</c:f>
              <c:numCache>
                <c:formatCode>General</c:formatCode>
                <c:ptCount val="13"/>
                <c:pt idx="0">
                  <c:v>1960</c:v>
                </c:pt>
                <c:pt idx="1">
                  <c:v>1970</c:v>
                </c:pt>
                <c:pt idx="2">
                  <c:v>1975</c:v>
                </c:pt>
                <c:pt idx="3">
                  <c:v>1980</c:v>
                </c:pt>
                <c:pt idx="4">
                  <c:v>1985</c:v>
                </c:pt>
                <c:pt idx="5">
                  <c:v>1990</c:v>
                </c:pt>
                <c:pt idx="6">
                  <c:v>1995</c:v>
                </c:pt>
                <c:pt idx="7">
                  <c:v>2000</c:v>
                </c:pt>
                <c:pt idx="8">
                  <c:v>2005</c:v>
                </c:pt>
                <c:pt idx="9">
                  <c:v>2010</c:v>
                </c:pt>
                <c:pt idx="10">
                  <c:v>2015</c:v>
                </c:pt>
                <c:pt idx="11">
                  <c:v>2020</c:v>
                </c:pt>
                <c:pt idx="12">
                  <c:v>2023</c:v>
                </c:pt>
              </c:numCache>
            </c:numRef>
          </c:cat>
          <c:val>
            <c:numRef>
              <c:f>Sheet1!$B$2:$B$14</c:f>
              <c:numCache>
                <c:formatCode>"$"#,##0_);[Red]\("$"#,##0\)</c:formatCode>
                <c:ptCount val="13"/>
                <c:pt idx="0">
                  <c:v>71</c:v>
                </c:pt>
                <c:pt idx="1">
                  <c:v>108</c:v>
                </c:pt>
                <c:pt idx="2">
                  <c:v>211</c:v>
                </c:pt>
                <c:pt idx="3">
                  <c:v>243</c:v>
                </c:pt>
                <c:pt idx="4">
                  <c:v>432</c:v>
                </c:pt>
                <c:pt idx="5">
                  <c:v>447</c:v>
                </c:pt>
                <c:pt idx="6">
                  <c:v>655</c:v>
                </c:pt>
                <c:pt idx="7">
                  <c:v>602</c:v>
                </c:pt>
                <c:pt idx="8">
                  <c:v>604</c:v>
                </c:pt>
                <c:pt idx="9">
                  <c:v>841</c:v>
                </c:pt>
                <c:pt idx="10">
                  <c:v>928</c:v>
                </c:pt>
                <c:pt idx="11">
                  <c:v>1096</c:v>
                </c:pt>
                <c:pt idx="12">
                  <c:v>1180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BC-4A28-8C22-44567BE91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4343167"/>
        <c:axId val="1654826335"/>
      </c:areaChart>
      <c:catAx>
        <c:axId val="1654343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54826335"/>
        <c:crosses val="autoZero"/>
        <c:auto val="1"/>
        <c:lblAlgn val="ctr"/>
        <c:lblOffset val="100"/>
        <c:noMultiLvlLbl val="0"/>
      </c:catAx>
      <c:valAx>
        <c:axId val="1654826335"/>
        <c:scaling>
          <c:orientation val="minMax"/>
          <c:max val="1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5434316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995677734521136E-2"/>
          <c:y val="3.0928996809021968E-2"/>
          <c:w val="0.94454571036915491"/>
          <c:h val="0.802194785375565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Seasonally-Adjusted Purchase-Only Index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0"/>
              <c:tx>
                <c:rich>
                  <a:bodyPr/>
                  <a:lstStyle/>
                  <a:p>
                    <a:r>
                      <a:rPr lang="en-US" dirty="0"/>
                      <a:t>18.6%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F19-4C65-84F0-86299C3CEBCE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r>
                      <a:rPr lang="en-US" dirty="0"/>
                      <a:t>6.5%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F19-4C65-84F0-86299C3CEB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Sheet1!$A$2:$A$49</c:f>
              <c:strCache>
                <c:ptCount val="48"/>
                <c:pt idx="0">
                  <c:v>2012 Q1</c:v>
                </c:pt>
                <c:pt idx="1">
                  <c:v>2012 Q2</c:v>
                </c:pt>
                <c:pt idx="2">
                  <c:v>2012 Q3</c:v>
                </c:pt>
                <c:pt idx="3">
                  <c:v>2012 Q4</c:v>
                </c:pt>
                <c:pt idx="4">
                  <c:v>2013 Q1</c:v>
                </c:pt>
                <c:pt idx="5">
                  <c:v>2013 Q2</c:v>
                </c:pt>
                <c:pt idx="6">
                  <c:v>2013 Q3</c:v>
                </c:pt>
                <c:pt idx="7">
                  <c:v>2013 Q4</c:v>
                </c:pt>
                <c:pt idx="8">
                  <c:v>2014 Q1</c:v>
                </c:pt>
                <c:pt idx="9">
                  <c:v>2014 Q2</c:v>
                </c:pt>
                <c:pt idx="10">
                  <c:v>2014 Q3</c:v>
                </c:pt>
                <c:pt idx="11">
                  <c:v>2014 Q4</c:v>
                </c:pt>
                <c:pt idx="12">
                  <c:v>2015 Q1</c:v>
                </c:pt>
                <c:pt idx="13">
                  <c:v>2015 Q2</c:v>
                </c:pt>
                <c:pt idx="14">
                  <c:v>2015 Q3</c:v>
                </c:pt>
                <c:pt idx="15">
                  <c:v>2015 Q4</c:v>
                </c:pt>
                <c:pt idx="16">
                  <c:v>2016 Q1</c:v>
                </c:pt>
                <c:pt idx="17">
                  <c:v>2016 Q2</c:v>
                </c:pt>
                <c:pt idx="18">
                  <c:v>2016 Q3</c:v>
                </c:pt>
                <c:pt idx="19">
                  <c:v>2016 Q4</c:v>
                </c:pt>
                <c:pt idx="20">
                  <c:v>2017 Q1</c:v>
                </c:pt>
                <c:pt idx="21">
                  <c:v>2017 Q2</c:v>
                </c:pt>
                <c:pt idx="22">
                  <c:v>2017 Q3</c:v>
                </c:pt>
                <c:pt idx="23">
                  <c:v>2017 Q4</c:v>
                </c:pt>
                <c:pt idx="24">
                  <c:v>2018 Q1</c:v>
                </c:pt>
                <c:pt idx="25">
                  <c:v>2018 Q2</c:v>
                </c:pt>
                <c:pt idx="26">
                  <c:v>2018 Q3</c:v>
                </c:pt>
                <c:pt idx="27">
                  <c:v>2018 Q4</c:v>
                </c:pt>
                <c:pt idx="28">
                  <c:v>2019 Q1</c:v>
                </c:pt>
                <c:pt idx="29">
                  <c:v>2019 Q2</c:v>
                </c:pt>
                <c:pt idx="30">
                  <c:v>2019 Q3</c:v>
                </c:pt>
                <c:pt idx="31">
                  <c:v>2019 Q4</c:v>
                </c:pt>
                <c:pt idx="32">
                  <c:v>2020 Q1</c:v>
                </c:pt>
                <c:pt idx="33">
                  <c:v>2020 Q2</c:v>
                </c:pt>
                <c:pt idx="34">
                  <c:v>2020 Q3</c:v>
                </c:pt>
                <c:pt idx="35">
                  <c:v>2020 Q4</c:v>
                </c:pt>
                <c:pt idx="36">
                  <c:v>2021 Q1</c:v>
                </c:pt>
                <c:pt idx="37">
                  <c:v>2021 Q2</c:v>
                </c:pt>
                <c:pt idx="38">
                  <c:v>2021 Q3</c:v>
                </c:pt>
                <c:pt idx="39">
                  <c:v>2021 Q4</c:v>
                </c:pt>
                <c:pt idx="40">
                  <c:v>2022 Q1</c:v>
                </c:pt>
                <c:pt idx="41">
                  <c:v>2022 Q2</c:v>
                </c:pt>
                <c:pt idx="42">
                  <c:v>2022 Q3</c:v>
                </c:pt>
                <c:pt idx="43">
                  <c:v>2022 Q4</c:v>
                </c:pt>
                <c:pt idx="44">
                  <c:v>2023 Q1</c:v>
                </c:pt>
                <c:pt idx="45">
                  <c:v>2023 Q2</c:v>
                </c:pt>
                <c:pt idx="46">
                  <c:v>2023 Q3</c:v>
                </c:pt>
                <c:pt idx="47">
                  <c:v>2023 Q4</c:v>
                </c:pt>
              </c:strCache>
            </c:strRef>
          </c:cat>
          <c:val>
            <c:numRef>
              <c:f>Sheet1!$B$2:$B$49</c:f>
              <c:numCache>
                <c:formatCode>0.00%</c:formatCode>
                <c:ptCount val="48"/>
                <c:pt idx="0">
                  <c:v>5.9999999999999995E-4</c:v>
                </c:pt>
                <c:pt idx="1">
                  <c:v>2.5100000000000001E-2</c:v>
                </c:pt>
                <c:pt idx="2">
                  <c:v>3.4799999999999998E-2</c:v>
                </c:pt>
                <c:pt idx="3">
                  <c:v>4.8300000000000003E-2</c:v>
                </c:pt>
                <c:pt idx="4">
                  <c:v>6.5299999999999997E-2</c:v>
                </c:pt>
                <c:pt idx="5">
                  <c:v>6.9699999999999998E-2</c:v>
                </c:pt>
                <c:pt idx="6">
                  <c:v>7.3200000000000001E-2</c:v>
                </c:pt>
                <c:pt idx="7">
                  <c:v>6.7799999999999999E-2</c:v>
                </c:pt>
                <c:pt idx="8">
                  <c:v>5.8999999999999997E-2</c:v>
                </c:pt>
                <c:pt idx="9">
                  <c:v>4.7300000000000002E-2</c:v>
                </c:pt>
                <c:pt idx="10">
                  <c:v>4.24E-2</c:v>
                </c:pt>
                <c:pt idx="11">
                  <c:v>4.5600000000000002E-2</c:v>
                </c:pt>
                <c:pt idx="12">
                  <c:v>4.7300000000000002E-2</c:v>
                </c:pt>
                <c:pt idx="13">
                  <c:v>5.1299999999999998E-2</c:v>
                </c:pt>
                <c:pt idx="14">
                  <c:v>5.28E-2</c:v>
                </c:pt>
                <c:pt idx="15">
                  <c:v>5.3999999999999999E-2</c:v>
                </c:pt>
                <c:pt idx="16">
                  <c:v>5.2699999999999997E-2</c:v>
                </c:pt>
                <c:pt idx="17">
                  <c:v>5.45E-2</c:v>
                </c:pt>
                <c:pt idx="18">
                  <c:v>5.7200000000000001E-2</c:v>
                </c:pt>
                <c:pt idx="19">
                  <c:v>5.8799999999999998E-2</c:v>
                </c:pt>
                <c:pt idx="20">
                  <c:v>5.9200000000000003E-2</c:v>
                </c:pt>
                <c:pt idx="21">
                  <c:v>6.2100000000000002E-2</c:v>
                </c:pt>
                <c:pt idx="22">
                  <c:v>6.2600000000000003E-2</c:v>
                </c:pt>
                <c:pt idx="23">
                  <c:v>6.1800000000000001E-2</c:v>
                </c:pt>
                <c:pt idx="24">
                  <c:v>6.8000000000000005E-2</c:v>
                </c:pt>
                <c:pt idx="25">
                  <c:v>6.2100000000000002E-2</c:v>
                </c:pt>
                <c:pt idx="26">
                  <c:v>5.96E-2</c:v>
                </c:pt>
                <c:pt idx="27">
                  <c:v>5.5599999999999997E-2</c:v>
                </c:pt>
                <c:pt idx="28">
                  <c:v>4.8800000000000003E-2</c:v>
                </c:pt>
                <c:pt idx="29">
                  <c:v>4.8800000000000003E-2</c:v>
                </c:pt>
                <c:pt idx="30">
                  <c:v>4.8800000000000003E-2</c:v>
                </c:pt>
                <c:pt idx="31">
                  <c:v>5.4800000000000001E-2</c:v>
                </c:pt>
                <c:pt idx="32">
                  <c:v>6.2600000000000003E-2</c:v>
                </c:pt>
                <c:pt idx="33">
                  <c:v>5.6599999999999998E-2</c:v>
                </c:pt>
                <c:pt idx="34">
                  <c:v>8.1699999999999995E-2</c:v>
                </c:pt>
                <c:pt idx="35">
                  <c:v>0.112</c:v>
                </c:pt>
                <c:pt idx="36">
                  <c:v>0.1303</c:v>
                </c:pt>
                <c:pt idx="37">
                  <c:v>0.17419999999999999</c:v>
                </c:pt>
                <c:pt idx="38">
                  <c:v>0.1832</c:v>
                </c:pt>
                <c:pt idx="39">
                  <c:v>0.17699999999999999</c:v>
                </c:pt>
                <c:pt idx="40">
                  <c:v>0.186</c:v>
                </c:pt>
                <c:pt idx="41">
                  <c:v>0.1719</c:v>
                </c:pt>
                <c:pt idx="42">
                  <c:v>0.1197</c:v>
                </c:pt>
                <c:pt idx="43">
                  <c:v>8.3199999999999996E-2</c:v>
                </c:pt>
                <c:pt idx="44">
                  <c:v>4.6600000000000003E-2</c:v>
                </c:pt>
                <c:pt idx="45">
                  <c:v>3.2300000000000002E-2</c:v>
                </c:pt>
                <c:pt idx="46">
                  <c:v>5.5599999999999997E-2</c:v>
                </c:pt>
                <c:pt idx="47">
                  <c:v>6.4899999999999999E-2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19-4C65-84F0-86299C3CEB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651501520"/>
        <c:axId val="1651503920"/>
      </c:barChart>
      <c:catAx>
        <c:axId val="165150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1503920"/>
        <c:crosses val="autoZero"/>
        <c:auto val="1"/>
        <c:lblAlgn val="ctr"/>
        <c:lblOffset val="100"/>
        <c:noMultiLvlLbl val="0"/>
      </c:catAx>
      <c:valAx>
        <c:axId val="165150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1501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80584790434179"/>
          <c:y val="3.9838313448758475E-2"/>
          <c:w val="0.57261486479555912"/>
          <c:h val="0.9616311550018106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37-4D5B-8E6E-558921E11646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D37-4D5B-8E6E-558921E11646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CF-4ACB-8801-41FFB79AA928}"/>
              </c:ext>
            </c:extLst>
          </c:dPt>
          <c:dLbls>
            <c:dLbl>
              <c:idx val="0"/>
              <c:layout>
                <c:manualLayout>
                  <c:x val="-0.20095079973853358"/>
                  <c:y val="9.0519217405772512E-2"/>
                </c:manualLayout>
              </c:layout>
              <c:tx>
                <c:rich>
                  <a:bodyPr/>
                  <a:lstStyle/>
                  <a:p>
                    <a:fld id="{C3F3E1F4-2BB7-4241-8D84-1F49B46EAD5A}" type="VALUE">
                      <a:rPr lang="en-US" sz="360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D37-4D5B-8E6E-558921E11646}"/>
                </c:ext>
              </c:extLst>
            </c:dLbl>
            <c:dLbl>
              <c:idx val="1"/>
              <c:layout>
                <c:manualLayout>
                  <c:x val="-0.13728343471849958"/>
                  <c:y val="-0.25749248823074589"/>
                </c:manualLayout>
              </c:layout>
              <c:tx>
                <c:rich>
                  <a:bodyPr/>
                  <a:lstStyle/>
                  <a:p>
                    <a:fld id="{67235FFF-33AE-4597-AF3F-F1A7830B61D0}" type="VALUE">
                      <a:rPr lang="en-US" sz="360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D37-4D5B-8E6E-558921E11646}"/>
                </c:ext>
              </c:extLst>
            </c:dLbl>
            <c:dLbl>
              <c:idx val="2"/>
              <c:layout>
                <c:manualLayout>
                  <c:x val="0.2552736802516819"/>
                  <c:y val="-5.0735517211004865E-3"/>
                </c:manualLayout>
              </c:layout>
              <c:tx>
                <c:rich>
                  <a:bodyPr/>
                  <a:lstStyle/>
                  <a:p>
                    <a:fld id="{7B996DE5-24A4-4475-B5D4-C3E2C6AB3914}" type="VALUE">
                      <a:rPr lang="en-US" sz="400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7CF-4ACB-8801-41FFB79AA9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 Mortgaged Homes w/ &gt; 50% Equity</c:v>
                </c:pt>
                <c:pt idx="1">
                  <c:v>Mortgaged Homes w/ &lt; 50% Equity</c:v>
                </c:pt>
                <c:pt idx="2">
                  <c:v> Owns the Home Free and Clear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0.28699999999999998</c:v>
                </c:pt>
                <c:pt idx="1">
                  <c:v>0.33</c:v>
                </c:pt>
                <c:pt idx="2">
                  <c:v>0.38700000000000001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37-4D5B-8E6E-558921E11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38B5EC84-F3D1-C54B-A30F-FF33BB441B79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761AAD4-5556-D24A-BEF8-D18070D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7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https://fred.stlouisfed.org/series/ASPUS</a:t>
            </a:r>
          </a:p>
          <a:p>
            <a:r>
              <a:rPr lang="en-US" dirty="0"/>
              <a:t>2023-10-01	492,300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824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5925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https://ipropertymanagement.com/research/average-rent-by-year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6203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https://www.fhfa.gov/AboutUs/Reports/Pages/US-House-Price-Index-Report-2023Q4.aspx</a:t>
            </a:r>
          </a:p>
          <a:p>
            <a:r>
              <a:rPr lang="en-US" dirty="0"/>
              <a:t>https://www.fhfa.gov/DataTools/Downloads/Pages/House-Price-Index-Datasets.aspx#qpo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4131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https://data.census.gov/cedsci/all?q=mortgage</a:t>
            </a:r>
          </a:p>
          <a:p>
            <a:r>
              <a:rPr lang="en-US" dirty="0"/>
              <a:t>https://www.attomdata.com/news/market-trends/home-sales-prices/attoms-q4-2023-home-equity-and-underwater-report/ https://www.fhfa.gov/Media/Blog/Pages/Homeowners-Equity-Remains-High.aspx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4A7694-F0F1-42C9-BC56-1663342B6C6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543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8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-With-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1" y="6481048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9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3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B057E-2027-3E4D-981E-B885D2865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1" y="963750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512790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626BA7-1CA5-4E72-A331-441D5608E6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4/15/2024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1668DA-F12E-486F-BD7C-A28435BAA6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56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54B72-77D0-8640-95AB-3F4AE43E9154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E1124-F15C-F24B-ACEA-D1CE4E90C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8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</p:sldLayoutIdLst>
  <p:txStyles>
    <p:titleStyle>
      <a:lvl1pPr algn="l" defTabSz="685807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2" indent="-171452" algn="l" defTabSz="685807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5" indent="-171452" algn="l" defTabSz="685807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9" indent="-171452" algn="l" defTabSz="685807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62" indent="-171452" algn="l" defTabSz="685807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65" indent="-171452" algn="l" defTabSz="685807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69" indent="-171452" algn="l" defTabSz="685807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72" indent="-171452" algn="l" defTabSz="685807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76" indent="-171452" algn="l" defTabSz="685807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79" indent="-171452" algn="l" defTabSz="685807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3" algn="l" defTabSz="6858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7" algn="l" defTabSz="6858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0" algn="l" defTabSz="6858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4" algn="l" defTabSz="6858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7" algn="l" defTabSz="6858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1" algn="l" defTabSz="6858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24" algn="l" defTabSz="6858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27" algn="l" defTabSz="6858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6670DD-A822-6510-FA80-8288364B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Price Appreciation over the Last 60 Years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736E078-62A2-AC5D-5F22-720B4B2DCE40}"/>
              </a:ext>
            </a:extLst>
          </p:cNvPr>
          <p:cNvGraphicFramePr/>
          <p:nvPr/>
        </p:nvGraphicFramePr>
        <p:xfrm>
          <a:off x="342499" y="1419469"/>
          <a:ext cx="8676371" cy="4997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79E2A58B-AC99-B088-4E70-945976B900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7350" y="6481046"/>
            <a:ext cx="8375650" cy="218439"/>
          </a:xfrm>
        </p:spPr>
        <p:txBody>
          <a:bodyPr/>
          <a:lstStyle/>
          <a:p>
            <a:r>
              <a:rPr lang="en-US" sz="1200" dirty="0"/>
              <a:t>Source: The Fed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C63F2D3-42ED-0AA0-48C9-AFE036CC57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Average Sales Price of Houses Sold 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465349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FCBA9F-8D01-56BF-F5DB-2CEF295077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7168" y="6481048"/>
            <a:ext cx="8375650" cy="218439"/>
          </a:xfrm>
        </p:spPr>
        <p:txBody>
          <a:bodyPr/>
          <a:lstStyle/>
          <a:p>
            <a:r>
              <a:rPr lang="en-US" sz="1200" dirty="0"/>
              <a:t>Source: </a:t>
            </a:r>
            <a:r>
              <a:rPr lang="en-US" sz="1200" dirty="0" err="1"/>
              <a:t>iProperty</a:t>
            </a:r>
            <a:endParaRPr lang="en-US" sz="1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6670DD-A822-6510-FA80-8288364B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Increase in Rents over the Last 60 Years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602EE-6DCD-BBF0-2310-75825D9EDA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Median Monthly Rent in the United States (1960–2023)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0BC9680-2EAF-9638-0552-DB3B19037D7C}"/>
              </a:ext>
            </a:extLst>
          </p:cNvPr>
          <p:cNvGraphicFramePr/>
          <p:nvPr/>
        </p:nvGraphicFramePr>
        <p:xfrm>
          <a:off x="387351" y="1562154"/>
          <a:ext cx="8621896" cy="4862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2588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4272D79-A8AC-93C9-B241-191A09E36E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FHFA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1388E5-3C17-CDA4-28FC-237F81A8A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48 Consecutive Quarters of Positive</a:t>
            </a:r>
            <a:br>
              <a:rPr lang="en-US" dirty="0"/>
            </a:br>
            <a:r>
              <a:rPr lang="en-US" dirty="0"/>
              <a:t>Price Appreciation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F61BA-66BC-6D9A-7DFE-B117297924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1447844"/>
            <a:ext cx="8385175" cy="308458"/>
          </a:xfrm>
        </p:spPr>
        <p:txBody>
          <a:bodyPr/>
          <a:lstStyle/>
          <a:p>
            <a:r>
              <a:rPr lang="en-US" dirty="0"/>
              <a:t>Year-Over-Year, Seasonally-Adjusted (Purchase Only)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D121D16-CF79-26B7-077F-5B23D1DE6061}"/>
              </a:ext>
            </a:extLst>
          </p:cNvPr>
          <p:cNvGraphicFramePr/>
          <p:nvPr/>
        </p:nvGraphicFramePr>
        <p:xfrm>
          <a:off x="367472" y="1989076"/>
          <a:ext cx="8461672" cy="4516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1157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20B4210-D2DB-4ADA-8627-F436534F24B5" descr="A solar eclipse with prices&#10;&#10;Description automatically generated with medium confidence">
            <a:extLst>
              <a:ext uri="{FF2B5EF4-FFF2-40B4-BE49-F238E27FC236}">
                <a16:creationId xmlns:a16="http://schemas.microsoft.com/office/drawing/2014/main" id="{2D1EF611-48C1-7E6B-DF2A-0EEF358A5E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2" b="8908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4638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3E3D65-DEEF-8A27-08A9-B2923D73DA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8116C3-6DAF-689C-B97B-E8B153B2C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975B2-FEB2-5E2D-2406-BC1FAF2270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4">
            <a:extLst>
              <a:ext uri="{FF2B5EF4-FFF2-40B4-BE49-F238E27FC236}">
                <a16:creationId xmlns:a16="http://schemas.microsoft.com/office/drawing/2014/main" id="{F0012382-BC56-CACF-40B8-5FA80F3FD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082" y="0"/>
            <a:ext cx="927908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107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B4905-5711-C671-4EC9-963E31EB6B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7D2666-CE70-F29A-78A5-1E634E40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C756D-597E-1B53-E3EF-CDDA916405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3">
            <a:extLst>
              <a:ext uri="{FF2B5EF4-FFF2-40B4-BE49-F238E27FC236}">
                <a16:creationId xmlns:a16="http://schemas.microsoft.com/office/drawing/2014/main" id="{7C980A57-8948-3317-32FD-77CF98B39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586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170A13-9183-F5E3-08FF-3946B7DADA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Census, ATTOM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6A3648-EAEF-9685-1072-FC1ABEDB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Americans Sitting on Tremendous Equity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3B730-3C46-4900-8299-03FD05C457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67.4% Have Paid off Their Mortgage or Have at Least 50% Equity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1B2600E-F00E-1100-D103-162551AF94CD}"/>
              </a:ext>
            </a:extLst>
          </p:cNvPr>
          <p:cNvGraphicFramePr/>
          <p:nvPr/>
        </p:nvGraphicFramePr>
        <p:xfrm>
          <a:off x="387350" y="1368349"/>
          <a:ext cx="8375650" cy="510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1A3AFA2-AF82-AAB6-086D-2F86DB81785E}"/>
              </a:ext>
            </a:extLst>
          </p:cNvPr>
          <p:cNvSpPr txBox="1"/>
          <p:nvPr/>
        </p:nvSpPr>
        <p:spPr>
          <a:xfrm>
            <a:off x="4660135" y="3031455"/>
            <a:ext cx="2018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Mortgage Homes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w/ &gt; 50% Equity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037000-614C-539A-B63C-C25B5A20D166}"/>
              </a:ext>
            </a:extLst>
          </p:cNvPr>
          <p:cNvSpPr txBox="1"/>
          <p:nvPr/>
        </p:nvSpPr>
        <p:spPr>
          <a:xfrm>
            <a:off x="2575010" y="3276343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Own the Home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Free and Clear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FB6A71-89E0-1913-7129-BC39E88138A5}"/>
              </a:ext>
            </a:extLst>
          </p:cNvPr>
          <p:cNvSpPr txBox="1"/>
          <p:nvPr/>
        </p:nvSpPr>
        <p:spPr>
          <a:xfrm>
            <a:off x="3927703" y="5166485"/>
            <a:ext cx="2018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Mortgage Homes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w/ &lt; 50% Equity</a:t>
            </a:r>
          </a:p>
        </p:txBody>
      </p:sp>
    </p:spTree>
    <p:extLst>
      <p:ext uri="{BB962C8B-B14F-4D97-AF65-F5344CB8AC3E}">
        <p14:creationId xmlns:p14="http://schemas.microsoft.com/office/powerpoint/2010/main" val="2095184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5121E2-105A-CCE1-9FF4-6EEB19A268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DD4EF8-1926-4245-C262-EAE3AC08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5AE2C-2915-8DEC-E06D-826867BC80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2D874169-1446-4E03-8CC0-ACBA846F9210" descr="IMG_7976.jpg">
            <a:extLst>
              <a:ext uri="{FF2B5EF4-FFF2-40B4-BE49-F238E27FC236}">
                <a16:creationId xmlns:a16="http://schemas.microsoft.com/office/drawing/2014/main" id="{BD69D087-E202-7527-B4A4-1E863EC4E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506" y="0"/>
            <a:ext cx="9264506" cy="678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986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14C35D-4B2E-5F8E-C0BC-CDB8DFBDE3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BDCB30-9BD8-8EED-C7CF-58A255280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A9EB3-BA8E-9769-3CD5-138D6AA8ED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06538EF4-2081-4528-9278-837A4043EB29" descr="IMG_7975.jpg">
            <a:extLst>
              <a:ext uri="{FF2B5EF4-FFF2-40B4-BE49-F238E27FC236}">
                <a16:creationId xmlns:a16="http://schemas.microsoft.com/office/drawing/2014/main" id="{8C88F973-E4BC-0689-2940-2B2E3D4FC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816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713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049404-1C59-631F-EFCA-A25E3A29BE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8949BC-3B39-B168-0C71-96231EF3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9D3EB-2E1F-1547-72D3-52388F7D0A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E3C9570D-4ED3-4311-AE01-C75515E59533" descr="image003.PNG">
            <a:extLst>
              <a:ext uri="{FF2B5EF4-FFF2-40B4-BE49-F238E27FC236}">
                <a16:creationId xmlns:a16="http://schemas.microsoft.com/office/drawing/2014/main" id="{E9DDEDAB-1ED0-3ED5-ECA8-E1676C40F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04009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0536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52BD2F-07CD-3AC2-79D7-A6C5D8F70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D772995-F6D8-2430-EC60-FD96F9DD6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A1992-BCCA-52C5-6F47-275A2ECFC1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E12C1B23-21DA-4AC8-B322-07B593E2A654">
            <a:extLst>
              <a:ext uri="{FF2B5EF4-FFF2-40B4-BE49-F238E27FC236}">
                <a16:creationId xmlns:a16="http://schemas.microsoft.com/office/drawing/2014/main" id="{9BE470E9-FA26-F56F-2FFA-0A0F27FFA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710912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43AD1168EC0F4D8102CD0392956C60" ma:contentTypeVersion="14" ma:contentTypeDescription="Create a new document." ma:contentTypeScope="" ma:versionID="453671fe781ee492c85b836c5a6877ad">
  <xsd:schema xmlns:xsd="http://www.w3.org/2001/XMLSchema" xmlns:xs="http://www.w3.org/2001/XMLSchema" xmlns:p="http://schemas.microsoft.com/office/2006/metadata/properties" xmlns:ns2="f8a5d815-3b9b-44af-bae6-1a27e5c365a4" xmlns:ns3="291b8afd-85c9-471a-a26f-35bf14574837" targetNamespace="http://schemas.microsoft.com/office/2006/metadata/properties" ma:root="true" ma:fieldsID="44a1d8b2667e6dd12f7bc1b765183d55" ns2:_="" ns3:_="">
    <xsd:import namespace="f8a5d815-3b9b-44af-bae6-1a27e5c365a4"/>
    <xsd:import namespace="291b8afd-85c9-471a-a26f-35bf145748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a5d815-3b9b-44af-bae6-1a27e5c365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63b5bc3-3a15-47ca-848e-3e91530e7f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b8afd-85c9-471a-a26f-35bf1457483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eb4c048-e1f9-4ae7-a890-0c4d5b4016d9}" ma:internalName="TaxCatchAll" ma:showField="CatchAllData" ma:web="291b8afd-85c9-471a-a26f-35bf145748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8a5d815-3b9b-44af-bae6-1a27e5c365a4">
      <Terms xmlns="http://schemas.microsoft.com/office/infopath/2007/PartnerControls"/>
    </lcf76f155ced4ddcb4097134ff3c332f>
    <TaxCatchAll xmlns="291b8afd-85c9-471a-a26f-35bf14574837" xsi:nil="true"/>
    <SharedWithUsers xmlns="291b8afd-85c9-471a-a26f-35bf14574837">
      <UserInfo>
        <DisplayName>David Childers</DisplayName>
        <AccountId>49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5F0EB68-A29E-4EB5-BC7C-999E29048B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a5d815-3b9b-44af-bae6-1a27e5c365a4"/>
    <ds:schemaRef ds:uri="291b8afd-85c9-471a-a26f-35bf145748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5F7D58-7514-4E22-BC9F-01EB3E284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DE4F12-4DFD-433B-BEB3-E7F0EE1A26FF}">
  <ds:schemaRefs>
    <ds:schemaRef ds:uri="http://schemas.microsoft.com/office/2006/metadata/properties"/>
    <ds:schemaRef ds:uri="http://schemas.microsoft.com/office/infopath/2007/PartnerControls"/>
    <ds:schemaRef ds:uri="f8a5d815-3b9b-44af-bae6-1a27e5c365a4"/>
    <ds:schemaRef ds:uri="291b8afd-85c9-471a-a26f-35bf1457483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29351</TotalTime>
  <Words>225</Words>
  <Application>Microsoft Office PowerPoint</Application>
  <PresentationFormat>On-screen Show (4:3)</PresentationFormat>
  <Paragraphs>35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2_Office Theme</vt:lpstr>
      <vt:lpstr>Price Appreciation over the Last 60 Years</vt:lpstr>
      <vt:lpstr>Increase in Rents over the Last 60 Years</vt:lpstr>
      <vt:lpstr>48 Consecutive Quarters of Positive Price Appreciation</vt:lpstr>
      <vt:lpstr>PowerPoint Presentation</vt:lpstr>
      <vt:lpstr>PowerPoint Presentation</vt:lpstr>
      <vt:lpstr>PowerPoint Presentation</vt:lpstr>
      <vt:lpstr>Americans Sitting on Tremendous Equity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Childers</dc:creator>
  <cp:lastModifiedBy>Anthony Penna</cp:lastModifiedBy>
  <cp:revision>546</cp:revision>
  <cp:lastPrinted>2023-01-25T13:54:15Z</cp:lastPrinted>
  <dcterms:created xsi:type="dcterms:W3CDTF">2021-06-23T14:31:32Z</dcterms:created>
  <dcterms:modified xsi:type="dcterms:W3CDTF">2024-04-15T18:37:46Z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0x0101004043AD1168EC0F4D8102CD0392956C60</vt:lpwstr>
  </property>
  <property fmtid="{D5CDD505-2E9C-101B-9397-08002B2CF9AE}" pid="3" name="MediaServiceImageTags">
    <vt:lpwstr/>
  </property>
</Properties>
</file>